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987" r:id="rId2"/>
    <p:sldId id="1011" r:id="rId3"/>
    <p:sldId id="953" r:id="rId4"/>
    <p:sldId id="464" r:id="rId5"/>
    <p:sldId id="1009" r:id="rId6"/>
    <p:sldId id="1010" r:id="rId7"/>
    <p:sldId id="957" r:id="rId8"/>
    <p:sldId id="964" r:id="rId9"/>
    <p:sldId id="965" r:id="rId10"/>
    <p:sldId id="966" r:id="rId11"/>
    <p:sldId id="967" r:id="rId12"/>
    <p:sldId id="963" r:id="rId13"/>
    <p:sldId id="968" r:id="rId14"/>
    <p:sldId id="977" r:id="rId15"/>
    <p:sldId id="979" r:id="rId16"/>
    <p:sldId id="991" r:id="rId17"/>
    <p:sldId id="976" r:id="rId18"/>
    <p:sldId id="980" r:id="rId19"/>
    <p:sldId id="981" r:id="rId20"/>
    <p:sldId id="983" r:id="rId21"/>
    <p:sldId id="984" r:id="rId22"/>
    <p:sldId id="1005" r:id="rId23"/>
    <p:sldId id="1006" r:id="rId24"/>
    <p:sldId id="985" r:id="rId25"/>
    <p:sldId id="992" r:id="rId26"/>
    <p:sldId id="962" r:id="rId27"/>
    <p:sldId id="960" r:id="rId28"/>
    <p:sldId id="961" r:id="rId29"/>
    <p:sldId id="975" r:id="rId30"/>
    <p:sldId id="970" r:id="rId31"/>
    <p:sldId id="972" r:id="rId32"/>
    <p:sldId id="973" r:id="rId33"/>
    <p:sldId id="969" r:id="rId34"/>
    <p:sldId id="999" r:id="rId35"/>
    <p:sldId id="974" r:id="rId36"/>
    <p:sldId id="993" r:id="rId37"/>
    <p:sldId id="995" r:id="rId38"/>
    <p:sldId id="996" r:id="rId39"/>
    <p:sldId id="997" r:id="rId40"/>
    <p:sldId id="989" r:id="rId41"/>
    <p:sldId id="1000" r:id="rId42"/>
    <p:sldId id="994" r:id="rId43"/>
    <p:sldId id="1001" r:id="rId44"/>
    <p:sldId id="1007" r:id="rId45"/>
    <p:sldId id="1002" r:id="rId46"/>
    <p:sldId id="1003" r:id="rId47"/>
    <p:sldId id="928" r:id="rId48"/>
    <p:sldId id="929" r:id="rId49"/>
    <p:sldId id="930" r:id="rId50"/>
    <p:sldId id="507" r:id="rId51"/>
    <p:sldId id="522" r:id="rId52"/>
    <p:sldId id="456" r:id="rId53"/>
    <p:sldId id="1008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4A7"/>
    <a:srgbClr val="FF9900"/>
    <a:srgbClr val="9AFC24"/>
    <a:srgbClr val="CC00FF"/>
    <a:srgbClr val="008000"/>
    <a:srgbClr val="CC0000"/>
    <a:srgbClr val="9900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86842" autoAdjust="0"/>
  </p:normalViewPr>
  <p:slideViewPr>
    <p:cSldViewPr snapToGrid="0">
      <p:cViewPr varScale="1">
        <p:scale>
          <a:sx n="83" d="100"/>
          <a:sy n="83" d="100"/>
        </p:scale>
        <p:origin x="-8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04C68DCE-AEC4-4AA4-8456-DD77D2D20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349BAE52-7F1B-40A6-B81A-B93567B49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YtseJam</a:t>
            </a:r>
            <a:r>
              <a:rPr lang="en-US" dirty="0" smtClean="0"/>
              <a:t> Photography,</a:t>
            </a:r>
            <a:r>
              <a:rPr lang="en-US" baseline="0" dirty="0" smtClean="0"/>
              <a:t> "Going nowhere fast", </a:t>
            </a:r>
            <a:r>
              <a:rPr lang="en-US" dirty="0" smtClean="0"/>
              <a:t>http://www.flickr.com/photos/thatguyfromcchs08/2300190277/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http://www.watchingwebsites.com/archives/proof-that-speeding-up-websites-improves-online-business</a:t>
            </a:r>
          </a:p>
          <a:p>
            <a:r>
              <a:rPr lang="en-AU" dirty="0" smtClean="0"/>
              <a:t>0.21% decrease even 5 weeks after the delay was removed – users perception of a site is </a:t>
            </a:r>
            <a:r>
              <a:rPr lang="en-AU" dirty="0" smtClean="0"/>
              <a:t>learned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Netflix: http://en.oreilly.com/velocity2008/public/schedule/detail/3632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78BD5-81B5-407F-9E73-32CC86BEACE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http://www.youtube.com/watch?v=m888nlVxZu8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http://blogs.msdn.com/sharepoint/archive/2009/09/28/how-we-did-it-speeding-up-sharepoint-microsoft-com.aspx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ED464-2CFF-4085-A4B4-E12CF04C00E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http://blogs.msdn.com/sharepoint/archive/2009/09/28/how-we-did-it-speeding-up-sharepoint-microsoft-com.aspx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98B47-5FE5-467B-B8F7-87B05A75D6D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http://www.watchingwebsites.com/archives/proof-that-speeding-up-websites-improves-online-business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2EF43-72E5-49EA-A81E-2FDB86A89EF1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ED464-2CFF-4085-A4B4-E12CF04C00E1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http://blog.sproutcore.com/post/196959232/how-sproutcore-makes-your-app-run-faster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ED464-2CFF-4085-A4B4-E12CF04C00E1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3000 kbps up, 600kbps down</a:t>
            </a:r>
          </a:p>
          <a:p>
            <a:r>
              <a:rPr lang="en-AU" smtClean="0"/>
              <a:t>single CPU Thinkpad X61</a:t>
            </a:r>
          </a:p>
          <a:p>
            <a:r>
              <a:rPr lang="en-AU" smtClean="0"/>
              <a:t>Windows XP</a:t>
            </a:r>
          </a:p>
          <a:p>
            <a:r>
              <a:rPr lang="en-AU" smtClean="0"/>
              <a:t>IE 7</a:t>
            </a: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5EF1B-A432-4C8E-8B5C-0D1921384DA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3000 kbps up, 600kbps down</a:t>
            </a:r>
          </a:p>
          <a:p>
            <a:r>
              <a:rPr lang="en-AU" smtClean="0"/>
              <a:t>single CPU Thinkpad X61</a:t>
            </a:r>
          </a:p>
          <a:p>
            <a:r>
              <a:rPr lang="en-AU" smtClean="0"/>
              <a:t>Windows XP</a:t>
            </a:r>
          </a:p>
          <a:p>
            <a:r>
              <a:rPr lang="en-AU" smtClean="0"/>
              <a:t>IE 7</a:t>
            </a:r>
            <a:endParaRPr lang="en-US" smtClean="0"/>
          </a:p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13D88-D2E9-4D36-B14F-7903C346D191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7FE6-A752-4F9A-99DE-A8E0CB8D50C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Data source: Steve Souders</a:t>
            </a:r>
          </a:p>
          <a:p>
            <a:pPr eaLnBrk="1" hangingPunct="1"/>
            <a:r>
              <a:rPr lang="en-AU" smtClean="0"/>
              <a:t>Tested on IE6 on Comcast cable modem (~5 mbps) medium powered PC, April 2008.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3000 kbps up, 600kbps down</a:t>
            </a:r>
          </a:p>
          <a:p>
            <a:r>
              <a:rPr lang="en-AU" smtClean="0"/>
              <a:t>single CPU Thinkpad X61</a:t>
            </a:r>
          </a:p>
          <a:p>
            <a:r>
              <a:rPr lang="en-AU" smtClean="0"/>
              <a:t>Windows XP</a:t>
            </a:r>
          </a:p>
          <a:p>
            <a:r>
              <a:rPr lang="en-AU" smtClean="0"/>
              <a:t>IE 7</a:t>
            </a:r>
            <a:endParaRPr lang="en-US" smtClean="0"/>
          </a:p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BD475-552D-4358-A548-B74A68F25BD0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3000 kbps up, 600kbps down</a:t>
            </a:r>
          </a:p>
          <a:p>
            <a:r>
              <a:rPr lang="en-AU" smtClean="0"/>
              <a:t>single CPU Thinkpad X61</a:t>
            </a:r>
          </a:p>
          <a:p>
            <a:r>
              <a:rPr lang="en-AU" smtClean="0"/>
              <a:t>Windows XP</a:t>
            </a:r>
          </a:p>
          <a:p>
            <a:r>
              <a:rPr lang="en-AU" smtClean="0"/>
              <a:t>IE 7</a:t>
            </a:r>
            <a:endParaRPr lang="en-US" smtClean="0"/>
          </a:p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07426-FFD2-4B8C-8DC3-F3E3DD5B936B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3000 kbps up, 600kbps down</a:t>
            </a:r>
          </a:p>
          <a:p>
            <a:r>
              <a:rPr lang="en-AU" smtClean="0"/>
              <a:t>single CPU Thinkpad X61</a:t>
            </a:r>
          </a:p>
          <a:p>
            <a:r>
              <a:rPr lang="en-AU" smtClean="0"/>
              <a:t>Windows XP</a:t>
            </a:r>
          </a:p>
          <a:p>
            <a:r>
              <a:rPr lang="en-AU" smtClean="0"/>
              <a:t>IE 7</a:t>
            </a:r>
            <a:endParaRPr lang="en-US" smtClean="0"/>
          </a:p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66142-0AAF-4293-93DA-25BE7A99EAAA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3000 kbps up, 600kbps down</a:t>
            </a:r>
          </a:p>
          <a:p>
            <a:r>
              <a:rPr lang="en-AU" smtClean="0"/>
              <a:t>single CPU Thinkpad X61</a:t>
            </a:r>
          </a:p>
          <a:p>
            <a:r>
              <a:rPr lang="en-AU" smtClean="0"/>
              <a:t>Windows XP</a:t>
            </a:r>
          </a:p>
          <a:p>
            <a:r>
              <a:rPr lang="en-AU" smtClean="0"/>
              <a:t>IE 7</a:t>
            </a:r>
            <a:endParaRPr lang="en-US" smtClean="0"/>
          </a:p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7C86-694A-4E4C-9729-26FBEF0C75B9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3000 kbps up, 600kbps down</a:t>
            </a:r>
          </a:p>
          <a:p>
            <a:r>
              <a:rPr lang="en-AU" smtClean="0"/>
              <a:t>single CPU Thinkpad X61</a:t>
            </a:r>
          </a:p>
          <a:p>
            <a:r>
              <a:rPr lang="en-AU" smtClean="0"/>
              <a:t>Windows XP</a:t>
            </a:r>
          </a:p>
          <a:p>
            <a:r>
              <a:rPr lang="en-AU" smtClean="0"/>
              <a:t>IE 7</a:t>
            </a:r>
            <a:endParaRPr lang="en-US" smtClean="0"/>
          </a:p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586DD-45AA-4211-B58B-6A3D159CE0F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3000 kbps up, 600kbps down</a:t>
            </a:r>
          </a:p>
          <a:p>
            <a:r>
              <a:rPr lang="en-AU" smtClean="0"/>
              <a:t>single CPU Thinkpad X61</a:t>
            </a:r>
          </a:p>
          <a:p>
            <a:r>
              <a:rPr lang="en-AU" smtClean="0"/>
              <a:t>Windows XP</a:t>
            </a:r>
          </a:p>
          <a:p>
            <a:r>
              <a:rPr lang="en-AU" smtClean="0"/>
              <a:t>IE 7</a:t>
            </a:r>
            <a:endParaRPr lang="en-US" smtClean="0"/>
          </a:p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9B6A5-2FF1-482D-B778-E2F93657B315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http://stevesouders.com/p3/index.php?sites=google-search,yahoo-search,bing,ask,aol-search&amp;ival=500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http://stevesouders.com/p3/index.php?sites=yahoo-news,cnn,cnet,google-news,nytimes,msnbc,foxnews&amp;ival=1000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http://stevesouders.com/p3/index.php?sites=ebay,amazon,netflix,target,bestbuy,ikea&amp;ival=2000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http://stevesouders.com/p3/index.php?sites=ebay,amazon,netflix,target,bestbuy,ikea&amp;ival=2000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8E05D-585F-427A-95D0-EEA7BAC67CB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FFEEDD"/>
                </a:solidFill>
              </a:rPr>
              <a:t>photo courtesy of Vicki &amp; Chuck Rogers: </a:t>
            </a:r>
            <a:r>
              <a:rPr lang="en-US" i="1" smtClean="0">
                <a:solidFill>
                  <a:srgbClr val="FFEEDD"/>
                </a:solidFill>
              </a:rPr>
              <a:t>http://www.flickr.com/photos/two-wrongs/205467442/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http://www.stevesouders.com/blog/2009/10/19/http-archive-specification-firebug-and-httpwatch/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http://www.stevesouders.com/blog/2009/10/13/font-face-and-performance/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373C4-9B52-4FA3-9F15-FC0CBA210E11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6568D-8167-495F-BA0E-5D908264D3E9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F39A1-D9F0-46A3-9EDD-55B55A265A84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EEDD"/>
                </a:solidFill>
              </a:rPr>
              <a:t>"thank you" by nj dodge: </a:t>
            </a:r>
            <a:r>
              <a:rPr lang="en-US" i="1" smtClean="0">
                <a:solidFill>
                  <a:srgbClr val="FFEEDD"/>
                </a:solidFill>
              </a:rPr>
              <a:t>http://flickr.com/photos/nj_dodge/187190601/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02377-5DBC-43D1-813F-DC15F8F398B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Google, Bing: http://en.oreilly.com/velocity2009/public/schedule/detail/8523 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Yahoo!: http://www.slideshare.net/stoyan/yslow-20-presentation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Shopzilla: http://en.oreilly.com/velocity2009/public/schedule/detail/7709</a:t>
            </a:r>
          </a:p>
          <a:p>
            <a:pPr>
              <a:defRPr/>
            </a:pPr>
            <a:r>
              <a:rPr lang="en-AU" dirty="0" smtClean="0"/>
              <a:t>Netflix: http://en.oreilly.com/velocity2008/public/schedule/detail/3632</a:t>
            </a: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B747B-C42C-42C7-AE37-816E866091E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Google, Bing: http://en.oreilly.com/velocity2009/public/schedule/detail/8523 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Yahoo!: http://www.slideshare.net/stoyan/yslow-20-presentation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Shopzilla: http://en.oreilly.com/velocity2009/public/schedule/detail/7709</a:t>
            </a:r>
          </a:p>
          <a:p>
            <a:pPr>
              <a:defRPr/>
            </a:pPr>
            <a:r>
              <a:rPr lang="en-AU" dirty="0" smtClean="0"/>
              <a:t>Netflix: http://en.oreilly.com/velocity2008/public/schedule/detail/3632</a:t>
            </a: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11DD9-C79C-484C-93CF-C26185F2AD0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Google, Bing: http://en.oreilly.com/velocity2009/public/schedule/detail/8523 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Yahoo!: http://www.slideshare.net/stoyan/yslow-20-presentation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Shopzilla: http://en.oreilly.com/velocity2009/public/schedule/detail/7709</a:t>
            </a:r>
          </a:p>
          <a:p>
            <a:pPr>
              <a:defRPr/>
            </a:pPr>
            <a:r>
              <a:rPr lang="en-AU" dirty="0" smtClean="0"/>
              <a:t>Netflix: http://en.oreilly.com/velocity2008/public/schedule/detail/3632</a:t>
            </a: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ACAF3-0DBA-4A47-B6D4-20EEB81441D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Google, Bing: http://en.oreilly.com/velocity2009/public/schedule/detail/8523 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Yahoo!: http://www.slideshare.net/stoyan/yslow-20-presentation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Shopzilla: http://en.oreilly.com/velocity2009/public/schedule/detail/7709</a:t>
            </a:r>
          </a:p>
          <a:p>
            <a:pPr>
              <a:defRPr/>
            </a:pPr>
            <a:r>
              <a:rPr lang="en-AU" dirty="0" smtClean="0"/>
              <a:t>Netflix: http://en.oreilly.com/velocity2008/public/schedule/detail/3632</a:t>
            </a: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1B5CF-9CFF-495B-AA91-FDEFD7F32C82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Google, Bing: http://en.oreilly.com/velocity2009/public/schedule/detail/8523 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Yahoo!: http://www.slideshare.net/stoyan/yslow-20-presentation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Shopzilla: http://en.oreilly.com/velocity2009/public/schedule/detail/7709</a:t>
            </a:r>
          </a:p>
          <a:p>
            <a:pPr>
              <a:defRPr/>
            </a:pPr>
            <a:r>
              <a:rPr lang="en-AU" dirty="0" smtClean="0"/>
              <a:t>Netflix: http://en.oreilly.com/velocity2008/public/schedule/detail/3632</a:t>
            </a: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669B4-7CB5-4B09-A5B5-8AC409A1828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582738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600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C1776-324C-456C-ACF1-838704B9C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8CAD-7F4E-4F35-8BF7-E07A6331A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001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D6F67-4CDA-46FA-8602-D907AC827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FFEED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924300" cy="4648200"/>
          </a:xfrm>
        </p:spPr>
        <p:txBody>
          <a:bodyPr/>
          <a:lstStyle>
            <a:lvl1pPr>
              <a:defRPr>
                <a:solidFill>
                  <a:srgbClr val="FFEEDD"/>
                </a:solidFill>
              </a:defRPr>
            </a:lvl1pPr>
            <a:lvl2pPr>
              <a:defRPr>
                <a:solidFill>
                  <a:srgbClr val="FFEEDD"/>
                </a:solidFill>
              </a:defRPr>
            </a:lvl2pPr>
            <a:lvl3pPr>
              <a:defRPr>
                <a:solidFill>
                  <a:srgbClr val="FFEEDD"/>
                </a:solidFill>
              </a:defRPr>
            </a:lvl3pPr>
            <a:lvl4pPr>
              <a:defRPr>
                <a:solidFill>
                  <a:srgbClr val="FFEEDD"/>
                </a:solidFill>
              </a:defRPr>
            </a:lvl4pPr>
            <a:lvl5pPr>
              <a:defRPr>
                <a:solidFill>
                  <a:srgbClr val="FFEED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3924300" cy="4648200"/>
          </a:xfrm>
        </p:spPr>
        <p:txBody>
          <a:bodyPr/>
          <a:lstStyle>
            <a:lvl1pPr>
              <a:defRPr>
                <a:solidFill>
                  <a:srgbClr val="FFEEDD"/>
                </a:solidFill>
              </a:defRPr>
            </a:lvl1pPr>
            <a:lvl2pPr>
              <a:defRPr>
                <a:solidFill>
                  <a:srgbClr val="FFEEDD"/>
                </a:solidFill>
              </a:defRPr>
            </a:lvl2pPr>
            <a:lvl3pPr>
              <a:defRPr>
                <a:solidFill>
                  <a:srgbClr val="FFEEDD"/>
                </a:solidFill>
              </a:defRPr>
            </a:lvl3pPr>
            <a:lvl4pPr>
              <a:defRPr>
                <a:solidFill>
                  <a:srgbClr val="FFEEDD"/>
                </a:solidFill>
              </a:defRPr>
            </a:lvl4pPr>
            <a:lvl5pPr>
              <a:defRPr>
                <a:solidFill>
                  <a:srgbClr val="FFEED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332B-44D0-43F0-A93E-C7844B51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2ADA-0A73-491C-B71D-3FF138C4E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  <a:lvl2pPr>
              <a:buNone/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4E3D-244C-4BE7-9898-6CE9CE67F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6243935"/>
            <a:ext cx="2667000" cy="461665"/>
          </a:xfrm>
        </p:spPr>
        <p:txBody>
          <a:bodyPr/>
          <a:lstStyle>
            <a:lvl1pPr>
              <a:buNone/>
              <a:defRPr sz="2400">
                <a:solidFill>
                  <a:srgbClr val="9AFC24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210B-38CE-4AF8-97B4-B79C53C3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7A38-D20D-4A16-89E6-C7FC2E2BB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8630-AAF1-432D-BCFB-B00766689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DE26-BF05-4300-8752-3E3E0B9CF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81890-804B-4671-99AA-29C14081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4D506-5D8A-4496-8798-20D8E9144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4246-61BD-4D28-95FE-C91085604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DF54-F37F-4626-BB61-CA279C253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53188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6197728-805C-46F0-ABBC-DBA4C2C2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6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  <p:sldLayoutId id="2147485682" r:id="rId12"/>
    <p:sldLayoutId id="2147485683" r:id="rId13"/>
    <p:sldLayoutId id="2147485684" r:id="rId14"/>
    <p:sldLayoutId id="2147485685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a-league-of-their-own-jing.wmv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gmail.avi" TargetMode="Externa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gdocs.avi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aol.avi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twitter.avi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espn.avi" TargetMode="Externa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bestbuy.avi" TargetMode="Externa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ikea.avi" TargetMode="Externa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cnn.avi" TargetMode="Externa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tevesouders.com/p3/index.php?sites=google-search,yahoo-search,bing,ask,aol-search&amp;ival=500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tevesouders.com/p3/index.php?sites=yahoo-news,cnn,cnet,google-news,nytimes,msnbc,foxnews&amp;ival=100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300190277_360853ae0d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562600" y="889337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in</a:t>
            </a:r>
            <a:endParaRPr lang="en-US" sz="6000" baseline="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562600" y="2066091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search</a:t>
            </a:r>
            <a:endParaRPr lang="en-US" sz="6000" baseline="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562600" y="3242845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of</a:t>
            </a:r>
            <a:endParaRPr lang="en-US" sz="6000" baseline="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62600" y="4419600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speed</a:t>
            </a:r>
            <a:endParaRPr lang="en-US" sz="6000" baseline="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05568"/>
            <a:ext cx="8458200" cy="452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AU" sz="1400" baseline="0" dirty="0">
                <a:solidFill>
                  <a:schemeClr val="bg1"/>
                </a:solidFill>
                <a:effectLst/>
                <a:latin typeface="+mn-lt"/>
              </a:rPr>
              <a:t>http</a:t>
            </a:r>
            <a:r>
              <a:rPr lang="en-AU" sz="1400" baseline="0">
                <a:solidFill>
                  <a:schemeClr val="bg1"/>
                </a:solidFill>
                <a:effectLst/>
                <a:latin typeface="+mn-lt"/>
              </a:rPr>
              <a:t>://</a:t>
            </a:r>
            <a:r>
              <a:rPr lang="en-AU" sz="1400" baseline="0" smtClean="0">
                <a:solidFill>
                  <a:schemeClr val="bg1"/>
                </a:solidFill>
                <a:effectLst/>
                <a:latin typeface="+mn-lt"/>
              </a:rPr>
              <a:t>stevesouders.com/docs/speedgeeks-20091026.pptx </a:t>
            </a:r>
            <a:r>
              <a:rPr lang="en-AU" sz="1400" baseline="0" dirty="0" smtClean="0">
                <a:solidFill>
                  <a:schemeClr val="bg1"/>
                </a:solidFill>
                <a:effectLst/>
                <a:latin typeface="+mn-lt"/>
              </a:rPr>
              <a:t>&amp;.zip</a:t>
            </a:r>
            <a:endParaRPr lang="en-AU" sz="1400" baseline="0" dirty="0">
              <a:solidFill>
                <a:schemeClr val="bg1"/>
              </a:solidFill>
              <a:effectLst/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200" b="1" baseline="0" dirty="0">
                <a:solidFill>
                  <a:schemeClr val="bg1"/>
                </a:solidFill>
                <a:effectLst/>
                <a:latin typeface="+mn-lt"/>
              </a:rPr>
              <a:t>Disclaimer: </a:t>
            </a:r>
            <a:r>
              <a:rPr lang="en-US" sz="1200" baseline="0" dirty="0">
                <a:solidFill>
                  <a:schemeClr val="bg1"/>
                </a:solidFill>
                <a:effectLst/>
                <a:latin typeface="+mn-lt"/>
              </a:rPr>
              <a:t>This content does not necessarily reflect the opinions of my employer.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757238"/>
            <a:ext cx="9144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aseline="0" dirty="0">
                <a:solidFill>
                  <a:srgbClr val="00B0F0"/>
                </a:solidFill>
                <a:latin typeface="Arial Black" pitchFamily="34" charset="0"/>
              </a:rPr>
              <a:t>Shopzilla</a:t>
            </a:r>
            <a:endParaRPr lang="en-US" sz="8000" baseline="0" dirty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en-US" sz="8000" baseline="0" dirty="0">
                <a:solidFill>
                  <a:srgbClr val="00B0F0"/>
                </a:solidFill>
                <a:latin typeface="Arial Black" pitchFamily="34" charset="0"/>
              </a:rPr>
              <a:t>-5 sec</a:t>
            </a:r>
          </a:p>
          <a:p>
            <a:pPr algn="ctr"/>
            <a:r>
              <a:rPr lang="en-US" sz="8000" baseline="0" dirty="0">
                <a:solidFill>
                  <a:srgbClr val="00B0F0"/>
                </a:solidFill>
                <a:latin typeface="Arial Black" pitchFamily="34" charset="0"/>
              </a:rPr>
              <a:t>revenue </a:t>
            </a:r>
            <a:r>
              <a:rPr lang="en-US" sz="11500" baseline="10000" dirty="0">
                <a:solidFill>
                  <a:srgbClr val="008000"/>
                </a:solidFill>
                <a:latin typeface="Arial Black" pitchFamily="34" charset="0"/>
                <a:sym typeface="Wingdings" pitchFamily="2" charset="2"/>
              </a:rPr>
              <a:t></a:t>
            </a:r>
            <a:r>
              <a:rPr lang="en-US" sz="11500" baseline="10000" dirty="0">
                <a:solidFill>
                  <a:srgbClr val="9AFC24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8000" baseline="0" dirty="0" smtClean="0">
                <a:solidFill>
                  <a:srgbClr val="00B0F0"/>
                </a:solidFill>
                <a:latin typeface="Arial Black" pitchFamily="34" charset="0"/>
              </a:rPr>
              <a:t>X%</a:t>
            </a:r>
            <a:endParaRPr lang="en-US" sz="8000" baseline="0" dirty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en-AU" sz="8000" baseline="0" dirty="0">
                <a:solidFill>
                  <a:srgbClr val="00B0F0"/>
                </a:solidFill>
                <a:latin typeface="Arial Black" pitchFamily="34" charset="0"/>
                <a:sym typeface="Wingdings" pitchFamily="2" charset="2"/>
              </a:rPr>
              <a:t>hw</a:t>
            </a:r>
            <a:r>
              <a:rPr lang="en-US" sz="8000" baseline="0" dirty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8000" baseline="0" dirty="0">
                <a:solidFill>
                  <a:srgbClr val="008000"/>
                </a:solidFill>
                <a:latin typeface="Arial Black" pitchFamily="34" charset="0"/>
                <a:sym typeface="Wingdings" pitchFamily="2" charset="2"/>
              </a:rPr>
              <a:t></a:t>
            </a:r>
            <a:r>
              <a:rPr lang="en-US" sz="8000" baseline="0" dirty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AU" sz="8000" baseline="0" dirty="0" smtClean="0">
                <a:solidFill>
                  <a:srgbClr val="00B0F0"/>
                </a:solidFill>
                <a:latin typeface="Arial Black" pitchFamily="34" charset="0"/>
                <a:sym typeface="Wingdings" pitchFamily="2" charset="2"/>
              </a:rPr>
              <a:t>Y</a:t>
            </a:r>
            <a:r>
              <a:rPr lang="en-AU" sz="8000" baseline="0" dirty="0" smtClean="0">
                <a:solidFill>
                  <a:srgbClr val="00B0F0"/>
                </a:solidFill>
                <a:latin typeface="Arial Black" pitchFamily="34" charset="0"/>
              </a:rPr>
              <a:t>%</a:t>
            </a:r>
            <a:endParaRPr lang="en-US" sz="8000" baseline="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762000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9600" baseline="0">
                <a:solidFill>
                  <a:srgbClr val="FF9900"/>
                </a:solidFill>
                <a:latin typeface="Arial Black" pitchFamily="34" charset="0"/>
              </a:rPr>
              <a:t>Netflix</a:t>
            </a:r>
            <a:endParaRPr lang="en-US" sz="8000" baseline="0">
              <a:solidFill>
                <a:srgbClr val="FF9900"/>
              </a:solidFill>
              <a:latin typeface="Arial Black" pitchFamily="34" charset="0"/>
            </a:endParaRPr>
          </a:p>
          <a:p>
            <a:pPr algn="ctr"/>
            <a:r>
              <a:rPr lang="en-US" sz="8000" baseline="0">
                <a:solidFill>
                  <a:srgbClr val="FF9900"/>
                </a:solidFill>
                <a:latin typeface="Arial Black" pitchFamily="34" charset="0"/>
              </a:rPr>
              <a:t>outbound bandwidth         </a:t>
            </a:r>
            <a:r>
              <a:rPr lang="en-US" sz="8000" baseline="0">
                <a:solidFill>
                  <a:srgbClr val="008000"/>
                </a:solidFill>
                <a:latin typeface="Arial Black" pitchFamily="34" charset="0"/>
                <a:sym typeface="Wingdings" pitchFamily="2" charset="2"/>
              </a:rPr>
              <a:t></a:t>
            </a:r>
            <a:r>
              <a:rPr lang="en-US" sz="8000" baseline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8000" baseline="0">
                <a:solidFill>
                  <a:srgbClr val="FF9900"/>
                </a:solidFill>
                <a:latin typeface="Arial Black" pitchFamily="34" charset="0"/>
              </a:rPr>
              <a:t>43%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5030788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133600"/>
            <a:ext cx="4581525" cy="322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724400"/>
            <a:ext cx="5410097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52400" y="1149350"/>
            <a:ext cx="9372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6600" baseline="0" dirty="0">
                <a:solidFill>
                  <a:srgbClr val="00B0F0"/>
                </a:solidFill>
                <a:latin typeface="Arial Black" pitchFamily="34" charset="0"/>
              </a:rPr>
              <a:t>fast performance =</a:t>
            </a:r>
          </a:p>
          <a:p>
            <a:pPr marL="798513" lvl="1" indent="-341313">
              <a:spcBef>
                <a:spcPts val="1200"/>
              </a:spcBef>
              <a:defRPr/>
            </a:pPr>
            <a:r>
              <a:rPr lang="en-AU" sz="5400" spc="-100" baseline="0" dirty="0">
                <a:solidFill>
                  <a:schemeClr val="bg1"/>
                </a:solidFill>
                <a:latin typeface="Arial Black" pitchFamily="34" charset="0"/>
              </a:rPr>
              <a:t>better user experience</a:t>
            </a:r>
          </a:p>
          <a:p>
            <a:pPr marL="798513" lvl="1" indent="-341313">
              <a:spcBef>
                <a:spcPts val="1200"/>
              </a:spcBef>
              <a:defRPr/>
            </a:pPr>
            <a:r>
              <a:rPr lang="en-AU" sz="5400" baseline="0" dirty="0">
                <a:solidFill>
                  <a:schemeClr val="bg1"/>
                </a:solidFill>
                <a:latin typeface="Arial Black" pitchFamily="34" charset="0"/>
              </a:rPr>
              <a:t>more traffic</a:t>
            </a:r>
          </a:p>
          <a:p>
            <a:pPr marL="798513" lvl="1" indent="-341313">
              <a:spcBef>
                <a:spcPts val="1200"/>
              </a:spcBef>
              <a:defRPr/>
            </a:pPr>
            <a:r>
              <a:rPr lang="en-AU" sz="5400" baseline="0" dirty="0">
                <a:solidFill>
                  <a:schemeClr val="bg1"/>
                </a:solidFill>
                <a:latin typeface="Arial Black" pitchFamily="34" charset="0"/>
              </a:rPr>
              <a:t>more revenue</a:t>
            </a:r>
          </a:p>
          <a:p>
            <a:pPr marL="798513" lvl="1" indent="-341313">
              <a:spcBef>
                <a:spcPts val="1200"/>
              </a:spcBef>
              <a:defRPr/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reduced costs</a:t>
            </a:r>
            <a:endParaRPr lang="en-US" sz="54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152400" y="1149350"/>
            <a:ext cx="8305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AU" sz="6600" baseline="0">
                <a:solidFill>
                  <a:srgbClr val="00B0F0"/>
                </a:solidFill>
                <a:latin typeface="Arial Black" pitchFamily="34" charset="0"/>
              </a:rPr>
              <a:t>so...</a:t>
            </a:r>
            <a:endParaRPr lang="en-US" sz="5400" baseline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447925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6600" baseline="0">
                <a:solidFill>
                  <a:srgbClr val="00B0F0"/>
                </a:solidFill>
                <a:latin typeface="Arial Black" pitchFamily="34" charset="0"/>
              </a:rPr>
              <a:t>why don't more people do it?</a:t>
            </a:r>
            <a:endParaRPr lang="en-US" sz="5400" baseline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133600" y="609600"/>
            <a:ext cx="4953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11500" baseline="0">
                <a:solidFill>
                  <a:srgbClr val="FF9900"/>
                </a:solidFill>
                <a:latin typeface="Arial Black" pitchFamily="34" charset="0"/>
              </a:rPr>
              <a:t>it's</a:t>
            </a:r>
            <a:endParaRPr lang="en-US" sz="8800" baseline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133600" y="2471738"/>
            <a:ext cx="4953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11500" baseline="0">
                <a:solidFill>
                  <a:srgbClr val="FF9900"/>
                </a:solidFill>
                <a:latin typeface="Arial Black" pitchFamily="34" charset="0"/>
              </a:rPr>
              <a:t>too</a:t>
            </a:r>
            <a:endParaRPr lang="en-US" sz="8800" baseline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33600" y="4343400"/>
            <a:ext cx="4953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11500" baseline="0">
                <a:solidFill>
                  <a:srgbClr val="FF9900"/>
                </a:solidFill>
                <a:latin typeface="Arial Black" pitchFamily="34" charset="0"/>
              </a:rPr>
              <a:t>hard!</a:t>
            </a:r>
            <a:endParaRPr lang="en-US" sz="8800" baseline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-league-of-their-own-j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3050" y="1752600"/>
            <a:ext cx="6057900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0" y="22098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7200" baseline="0" dirty="0">
                <a:solidFill>
                  <a:srgbClr val="00B0F0"/>
                </a:solidFill>
                <a:latin typeface="Arial Black" pitchFamily="34" charset="0"/>
              </a:rPr>
              <a:t>the hard is what makes it great</a:t>
            </a:r>
            <a:endParaRPr lang="en-US" sz="6000" baseline="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828800"/>
            <a:ext cx="9144000" cy="34163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7200" baseline="0" dirty="0" smtClean="0">
                <a:latin typeface="Arial Black" pitchFamily="34" charset="0"/>
              </a:rPr>
              <a:t>if it wasn't hard everyone would do it</a:t>
            </a:r>
            <a:endParaRPr lang="en-US" sz="6000" baseline="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152400" y="1149350"/>
            <a:ext cx="899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AU" sz="3600" baseline="0">
                <a:solidFill>
                  <a:schemeClr val="bg1"/>
                </a:solidFill>
                <a:latin typeface="Arial Black" pitchFamily="34" charset="0"/>
              </a:rPr>
              <a:t>this year's theme:</a:t>
            </a:r>
            <a:endParaRPr lang="en-US" sz="2800" baseline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5495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8000" baseline="0">
                <a:solidFill>
                  <a:srgbClr val="00B0F0"/>
                </a:solidFill>
                <a:latin typeface="Arial Black" pitchFamily="34" charset="0"/>
              </a:rPr>
              <a:t>Fast by Default</a:t>
            </a:r>
            <a:endParaRPr lang="en-US" sz="6600" baseline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AU" sz="6600" baseline="0" dirty="0" err="1">
                <a:solidFill>
                  <a:srgbClr val="00B0F0"/>
                </a:solidFill>
                <a:latin typeface="Arial Black" pitchFamily="34" charset="0"/>
              </a:rPr>
              <a:t>Aptimize</a:t>
            </a:r>
            <a:r>
              <a:rPr lang="en-AU" sz="6600" baseline="0" dirty="0">
                <a:solidFill>
                  <a:srgbClr val="00B0F0"/>
                </a:solidFill>
                <a:latin typeface="Arial Black" pitchFamily="34" charset="0"/>
              </a:rPr>
              <a:t> WAX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concatenate scripts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concatenate stylesheets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sprites, data: URIs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far future Expires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minify JS and CSS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rgbClr val="9AFC24"/>
                </a:solidFill>
                <a:latin typeface="Arial Black" pitchFamily="34" charset="0"/>
              </a:rPr>
              <a:t>automatically in real time</a:t>
            </a:r>
            <a:endParaRPr lang="en-US" sz="5400" baseline="0" dirty="0">
              <a:solidFill>
                <a:srgbClr val="9AFC24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</p:spPr>
        <p:txBody>
          <a:bodyPr/>
          <a:lstStyle/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Google, Bing biz metrics: http://en.oreilly.com/velocity2009/public/schedule/detail/8523 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Yahoo! biz metrics: http://www.slideshare.net/stoyan/yslow-20-presentation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Shopzilla biz metrics: http://en.oreilly.com/velocity2009/public/schedule/detail/7709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Netflix outbound traffic: http://en.oreilly.com/velocity2008/public/schedule/detail/3632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Google, Bing charts: http://www.watchingwebsites.com/archives/proof-that-speeding-up-websites-improves-online-business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Aptimize</a:t>
            </a: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WAX: http://blogs.msdn.com/sharepoint/archive/2009/09/28/how-we-did-it-speeding-up-sharepoint-microsoft-com.aspx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Strangeloop</a:t>
            </a: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Networks: http://www.watchingwebsites.com/archives/proof-that-speeding-up-websites-improves-online-business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SproutCore</a:t>
            </a: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http://blog.sproutcore.com/post/196959232/how-sproutcore-makes-your-app-run-faster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 Archive Format: http://www.stevesouders.com/blog/2009/10/19/http-archive-specification-firebug-and-httpwatch/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@font-face: http://www.stevesouders.com/blog/2009/10/13/font-face-and-performance/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6600" baseline="0" dirty="0">
                <a:solidFill>
                  <a:srgbClr val="00B0F0"/>
                </a:solidFill>
                <a:latin typeface="Arial Black" pitchFamily="34" charset="0"/>
              </a:rPr>
              <a:t>WAX on:</a:t>
            </a:r>
          </a:p>
          <a:p>
            <a:pPr lvl="1">
              <a:lnSpc>
                <a:spcPct val="80000"/>
              </a:lnSpc>
            </a:pPr>
            <a:r>
              <a:rPr lang="en-AU" sz="4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http://sharepoint.microsoft.com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# requests empty: 96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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 35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# requests primed: 50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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 9</a:t>
            </a:r>
          </a:p>
          <a:p>
            <a:pPr lvl="2" indent="-457200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scripts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7, stylesheets 12, images 25</a:t>
            </a:r>
          </a:p>
          <a:p>
            <a:pPr lvl="2" indent="-457200">
              <a:spcBef>
                <a:spcPts val="1200"/>
              </a:spcBef>
            </a:pPr>
            <a:r>
              <a:rPr lang="en-AU" sz="4400" baseline="0" dirty="0">
                <a:solidFill>
                  <a:srgbClr val="9AFC24"/>
                </a:solidFill>
                <a:latin typeface="Arial Black" pitchFamily="34" charset="0"/>
                <a:sym typeface="Wingdings 3" pitchFamily="18" charset="2"/>
              </a:rPr>
              <a:t>pages faster: 46-64% empty, 15-53% primed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5400" baseline="0" dirty="0" err="1">
                <a:solidFill>
                  <a:srgbClr val="00B0F0"/>
                </a:solidFill>
                <a:latin typeface="Arial Black" pitchFamily="34" charset="0"/>
              </a:rPr>
              <a:t>Strangeloop</a:t>
            </a:r>
            <a:r>
              <a:rPr lang="en-AU" sz="5400" baseline="0" dirty="0">
                <a:solidFill>
                  <a:srgbClr val="00B0F0"/>
                </a:solidFill>
                <a:latin typeface="Arial Black" pitchFamily="34" charset="0"/>
              </a:rPr>
              <a:t> Networks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"typical ecommerce site"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pages per visit: 11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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 16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time on site: 24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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 30 mins</a:t>
            </a:r>
          </a:p>
          <a:p>
            <a:pPr lvl="2" indent="-457200">
              <a:spcBef>
                <a:spcPts val="1200"/>
              </a:spcBef>
            </a:pPr>
            <a:r>
              <a:rPr lang="en-AU" sz="4400" baseline="0" dirty="0">
                <a:solidFill>
                  <a:srgbClr val="9AFC24"/>
                </a:solidFill>
                <a:latin typeface="Arial Black" pitchFamily="34" charset="0"/>
                <a:sym typeface="Wingdings 3" pitchFamily="18" charset="2"/>
              </a:rPr>
              <a:t>conversions: 16%</a:t>
            </a:r>
          </a:p>
          <a:p>
            <a:pPr lvl="2" indent="-457200">
              <a:spcBef>
                <a:spcPts val="1200"/>
              </a:spcBef>
            </a:pPr>
            <a:r>
              <a:rPr lang="en-AU" sz="4400" baseline="0" dirty="0">
                <a:solidFill>
                  <a:srgbClr val="9AFC24"/>
                </a:solidFill>
                <a:latin typeface="Arial Black" pitchFamily="34" charset="0"/>
                <a:sym typeface="Wingdings 3" pitchFamily="18" charset="2"/>
              </a:rPr>
              <a:t>order value: 5.5%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605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AU" sz="6600" baseline="0" dirty="0" smtClean="0">
                <a:solidFill>
                  <a:srgbClr val="00B0F0"/>
                </a:solidFill>
                <a:latin typeface="Arial Black" pitchFamily="34" charset="0"/>
              </a:rPr>
              <a:t>Rails</a:t>
            </a:r>
            <a:endParaRPr lang="en-AU" sz="6600" baseline="0" dirty="0">
              <a:solidFill>
                <a:srgbClr val="00B0F0"/>
              </a:solidFill>
              <a:latin typeface="Arial Black" pitchFamily="34" charset="0"/>
            </a:endParaRP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far future Expires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concatenate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scripts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domain sharding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configure ETags</a:t>
            </a:r>
          </a:p>
          <a:p>
            <a:pPr lvl="2" indent="-457200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pipeline: </a:t>
            </a:r>
            <a:r>
              <a:rPr lang="en-AU" sz="4400" baseline="0" dirty="0" err="1" smtClean="0">
                <a:solidFill>
                  <a:schemeClr val="bg1"/>
                </a:solidFill>
                <a:latin typeface="Arial Black" pitchFamily="34" charset="0"/>
              </a:rPr>
              <a:t>async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 scripts, </a:t>
            </a:r>
            <a:r>
              <a:rPr lang="en-AU" sz="4400" baseline="0" dirty="0" err="1" smtClean="0">
                <a:solidFill>
                  <a:schemeClr val="bg1"/>
                </a:solidFill>
                <a:latin typeface="Arial Black" pitchFamily="34" charset="0"/>
              </a:rPr>
              <a:t>spriting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en-AU" sz="4400" baseline="0" dirty="0" err="1" smtClean="0">
                <a:solidFill>
                  <a:schemeClr val="bg1"/>
                </a:solidFill>
                <a:latin typeface="Arial Black" pitchFamily="34" charset="0"/>
              </a:rPr>
              <a:t>minification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, flushing </a:t>
            </a:r>
            <a:endParaRPr lang="en-US" sz="5400" baseline="0" dirty="0">
              <a:solidFill>
                <a:srgbClr val="9AFC24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65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AU" sz="6600" baseline="0" dirty="0" err="1" smtClean="0">
                <a:solidFill>
                  <a:srgbClr val="00B0F0"/>
                </a:solidFill>
                <a:latin typeface="Arial Black" pitchFamily="34" charset="0"/>
              </a:rPr>
              <a:t>SproutCore</a:t>
            </a:r>
            <a:endParaRPr lang="en-AU" sz="6600" baseline="0" dirty="0">
              <a:solidFill>
                <a:srgbClr val="00B0F0"/>
              </a:solidFill>
              <a:latin typeface="Arial Black" pitchFamily="34" charset="0"/>
            </a:endParaRP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concatenate scripts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concatenate stylesheets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versioning (future Expires)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stylesheets at the top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scripts at the bottom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minify JS &amp; CSS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remove dupe scripts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1747838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aseline="0" dirty="0" smtClean="0">
                <a:solidFill>
                  <a:schemeClr val="bg1"/>
                </a:solidFill>
                <a:latin typeface="Arial Black" pitchFamily="34" charset="0"/>
              </a:rPr>
              <a:t>WPO</a:t>
            </a:r>
            <a:endParaRPr lang="en-US" sz="80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1371600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Why do some sites feel slow</a:t>
            </a:r>
          </a:p>
          <a:p>
            <a:pPr algn="ctr"/>
            <a:r>
              <a:rPr lang="en-US" sz="166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?</a:t>
            </a:r>
            <a:endParaRPr lang="en-US" sz="6600" baseline="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mai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baseline="0">
                <a:solidFill>
                  <a:srgbClr val="0070C0"/>
                </a:solidFill>
                <a:latin typeface="Arial Black" pitchFamily="34" charset="0"/>
              </a:rPr>
              <a:t>Google Mail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baseline="0">
                <a:solidFill>
                  <a:srgbClr val="0070C0"/>
                </a:solidFill>
                <a:latin typeface="Arial Black" pitchFamily="34" charset="0"/>
              </a:rPr>
              <a:t>Google Docs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gdoc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o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AOL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witt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Twitter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276725" cy="201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lumMod val="65000"/>
                <a:alpha val="70000"/>
              </a:schemeClr>
            </a:outerShdw>
            <a:softEdge rad="3175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"/>
            <a:ext cx="3143250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828800"/>
            <a:ext cx="3132138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29050"/>
            <a:ext cx="5381625" cy="211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981700"/>
            <a:ext cx="8420100" cy="72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5" name="Picture 14" descr="yahoo_logo_us_0615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152400"/>
            <a:ext cx="1924050" cy="47625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"/>
          </a:effectLst>
        </p:spPr>
      </p:pic>
      <p:pic>
        <p:nvPicPr>
          <p:cNvPr id="16" name="Picture 15" descr="google-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228600"/>
            <a:ext cx="1828800" cy="72887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3286125"/>
            <a:ext cx="2209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" y="318135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ESPN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stbu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Best Buy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ke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IKEA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n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CNN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1371600"/>
            <a:ext cx="91440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(lack of)</a:t>
            </a:r>
          </a:p>
          <a:p>
            <a:pPr algn="ctr"/>
            <a:r>
              <a:rPr lang="en-AU" sz="80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Progressive Rendering</a:t>
            </a:r>
            <a:endParaRPr lang="en-US" sz="8000" baseline="0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6966"/>
            <a:ext cx="9143999" cy="566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aseline="0" dirty="0" smtClean="0">
                <a:solidFill>
                  <a:srgbClr val="FF9900"/>
                </a:solidFill>
                <a:latin typeface="Arial Black" pitchFamily="34" charset="0"/>
              </a:rPr>
              <a:t>Search</a:t>
            </a:r>
            <a:endParaRPr lang="en-US" sz="5400" baseline="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857500" y="971550"/>
            <a:ext cx="534987" cy="279400"/>
          </a:xfrm>
          <a:custGeom>
            <a:avLst/>
            <a:gdLst>
              <a:gd name="connsiteX0" fmla="*/ 158750 w 455612"/>
              <a:gd name="connsiteY0" fmla="*/ 9525 h 279400"/>
              <a:gd name="connsiteX1" fmla="*/ 25400 w 455612"/>
              <a:gd name="connsiteY1" fmla="*/ 28575 h 279400"/>
              <a:gd name="connsiteX2" fmla="*/ 15875 w 455612"/>
              <a:gd name="connsiteY2" fmla="*/ 180975 h 279400"/>
              <a:gd name="connsiteX3" fmla="*/ 120650 w 455612"/>
              <a:gd name="connsiteY3" fmla="*/ 266700 h 279400"/>
              <a:gd name="connsiteX4" fmla="*/ 368300 w 455612"/>
              <a:gd name="connsiteY4" fmla="*/ 257175 h 279400"/>
              <a:gd name="connsiteX5" fmla="*/ 434975 w 455612"/>
              <a:gd name="connsiteY5" fmla="*/ 200025 h 279400"/>
              <a:gd name="connsiteX6" fmla="*/ 444500 w 455612"/>
              <a:gd name="connsiteY6" fmla="*/ 95250 h 279400"/>
              <a:gd name="connsiteX7" fmla="*/ 368300 w 455612"/>
              <a:gd name="connsiteY7" fmla="*/ 47625 h 279400"/>
              <a:gd name="connsiteX8" fmla="*/ 158750 w 455612"/>
              <a:gd name="connsiteY8" fmla="*/ 9525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612" h="279400">
                <a:moveTo>
                  <a:pt x="158750" y="9525"/>
                </a:moveTo>
                <a:cubicBezTo>
                  <a:pt x="101600" y="6350"/>
                  <a:pt x="49212" y="0"/>
                  <a:pt x="25400" y="28575"/>
                </a:cubicBezTo>
                <a:cubicBezTo>
                  <a:pt x="1588" y="57150"/>
                  <a:pt x="0" y="141288"/>
                  <a:pt x="15875" y="180975"/>
                </a:cubicBezTo>
                <a:cubicBezTo>
                  <a:pt x="31750" y="220662"/>
                  <a:pt x="61913" y="254000"/>
                  <a:pt x="120650" y="266700"/>
                </a:cubicBezTo>
                <a:cubicBezTo>
                  <a:pt x="179388" y="279400"/>
                  <a:pt x="315913" y="268287"/>
                  <a:pt x="368300" y="257175"/>
                </a:cubicBezTo>
                <a:cubicBezTo>
                  <a:pt x="420687" y="246063"/>
                  <a:pt x="422275" y="227012"/>
                  <a:pt x="434975" y="200025"/>
                </a:cubicBezTo>
                <a:cubicBezTo>
                  <a:pt x="447675" y="173038"/>
                  <a:pt x="455612" y="120650"/>
                  <a:pt x="444500" y="95250"/>
                </a:cubicBezTo>
                <a:cubicBezTo>
                  <a:pt x="433388" y="69850"/>
                  <a:pt x="409575" y="60325"/>
                  <a:pt x="368300" y="47625"/>
                </a:cubicBezTo>
                <a:cubicBezTo>
                  <a:pt x="327025" y="34925"/>
                  <a:pt x="215900" y="12700"/>
                  <a:pt x="158750" y="9525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5400" baseline="0" dirty="0" smtClean="0">
                <a:solidFill>
                  <a:srgbClr val="00B0F0"/>
                </a:solidFill>
                <a:latin typeface="Arial Black" pitchFamily="34" charset="0"/>
              </a:rPr>
              <a:t>WebPagetest.org</a:t>
            </a:r>
            <a:endParaRPr lang="en-AU" sz="5400" baseline="0" dirty="0">
              <a:solidFill>
                <a:srgbClr val="00B0F0"/>
              </a:solidFill>
              <a:latin typeface="Arial Black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AU" sz="4400" baseline="0" dirty="0" smtClean="0">
                <a:solidFill>
                  <a:srgbClr val="FF9900"/>
                </a:solidFill>
                <a:latin typeface="Arial Black" pitchFamily="34" charset="0"/>
              </a:rPr>
              <a:t>VA,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 UK, NZ</a:t>
            </a:r>
            <a:endParaRPr lang="en-AU" sz="4400" baseline="0" dirty="0">
              <a:solidFill>
                <a:schemeClr val="bg1"/>
              </a:solidFill>
              <a:latin typeface="Arial Black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AU" sz="4400" baseline="0" dirty="0" smtClean="0">
                <a:solidFill>
                  <a:srgbClr val="FF9900"/>
                </a:solidFill>
                <a:latin typeface="Arial Black" pitchFamily="34" charset="0"/>
              </a:rPr>
              <a:t>IE7,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 IE8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Dial, </a:t>
            </a:r>
            <a:r>
              <a:rPr lang="en-AU" sz="4400" baseline="0" dirty="0" smtClean="0">
                <a:solidFill>
                  <a:srgbClr val="FF9900"/>
                </a:solidFill>
                <a:latin typeface="Arial Black" pitchFamily="34" charset="0"/>
              </a:rPr>
              <a:t>DSL,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 FIOS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 smtClean="0">
                <a:solidFill>
                  <a:srgbClr val="FF9900"/>
                </a:solidFill>
                <a:latin typeface="Arial Black" pitchFamily="34" charset="0"/>
              </a:rPr>
              <a:t>empty,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 empty &amp; primed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quad core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867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19200" y="59436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aseline="0" dirty="0" smtClean="0">
                <a:solidFill>
                  <a:srgbClr val="FA54A7"/>
                </a:solidFill>
                <a:latin typeface="Arial" pitchFamily="34" charset="0"/>
                <a:cs typeface="Arial" pitchFamily="34" charset="0"/>
              </a:rPr>
              <a:t>Pat </a:t>
            </a:r>
            <a:r>
              <a:rPr lang="en-US" sz="3600" baseline="0" dirty="0" err="1" smtClean="0">
                <a:solidFill>
                  <a:srgbClr val="FA54A7"/>
                </a:solidFill>
                <a:latin typeface="Arial" pitchFamily="34" charset="0"/>
                <a:cs typeface="Arial" pitchFamily="34" charset="0"/>
              </a:rPr>
              <a:t>Meenan</a:t>
            </a:r>
            <a:r>
              <a:rPr lang="en-US" sz="3600" baseline="0" dirty="0" smtClean="0">
                <a:solidFill>
                  <a:srgbClr val="FA54A7"/>
                </a:solidFill>
                <a:latin typeface="Arial" pitchFamily="34" charset="0"/>
                <a:cs typeface="Arial" pitchFamily="34" charset="0"/>
              </a:rPr>
              <a:t> (AOL)</a:t>
            </a:r>
            <a:endParaRPr lang="en-US" sz="2800" baseline="0" dirty="0">
              <a:solidFill>
                <a:srgbClr val="FA54A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aseline="0" dirty="0" smtClean="0">
                <a:solidFill>
                  <a:srgbClr val="FF9900"/>
                </a:solidFill>
                <a:latin typeface="Arial Black" pitchFamily="34" charset="0"/>
              </a:rPr>
              <a:t>News</a:t>
            </a:r>
            <a:endParaRPr lang="en-US" sz="5400" baseline="0" dirty="0">
              <a:solidFill>
                <a:srgbClr val="FF9900"/>
              </a:solidFill>
              <a:latin typeface="Arial Black" pitchFamily="34" charset="0"/>
            </a:endParaRPr>
          </a:p>
        </p:txBody>
      </p:sp>
      <p:pic>
        <p:nvPicPr>
          <p:cNvPr id="942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3272"/>
            <a:ext cx="9143999" cy="674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 bwMode="auto">
          <a:xfrm>
            <a:off x="2936875" y="971550"/>
            <a:ext cx="455612" cy="279400"/>
          </a:xfrm>
          <a:custGeom>
            <a:avLst/>
            <a:gdLst>
              <a:gd name="connsiteX0" fmla="*/ 158750 w 455612"/>
              <a:gd name="connsiteY0" fmla="*/ 9525 h 279400"/>
              <a:gd name="connsiteX1" fmla="*/ 25400 w 455612"/>
              <a:gd name="connsiteY1" fmla="*/ 28575 h 279400"/>
              <a:gd name="connsiteX2" fmla="*/ 15875 w 455612"/>
              <a:gd name="connsiteY2" fmla="*/ 180975 h 279400"/>
              <a:gd name="connsiteX3" fmla="*/ 120650 w 455612"/>
              <a:gd name="connsiteY3" fmla="*/ 266700 h 279400"/>
              <a:gd name="connsiteX4" fmla="*/ 368300 w 455612"/>
              <a:gd name="connsiteY4" fmla="*/ 257175 h 279400"/>
              <a:gd name="connsiteX5" fmla="*/ 434975 w 455612"/>
              <a:gd name="connsiteY5" fmla="*/ 200025 h 279400"/>
              <a:gd name="connsiteX6" fmla="*/ 444500 w 455612"/>
              <a:gd name="connsiteY6" fmla="*/ 95250 h 279400"/>
              <a:gd name="connsiteX7" fmla="*/ 368300 w 455612"/>
              <a:gd name="connsiteY7" fmla="*/ 47625 h 279400"/>
              <a:gd name="connsiteX8" fmla="*/ 158750 w 455612"/>
              <a:gd name="connsiteY8" fmla="*/ 9525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612" h="279400">
                <a:moveTo>
                  <a:pt x="158750" y="9525"/>
                </a:moveTo>
                <a:cubicBezTo>
                  <a:pt x="101600" y="6350"/>
                  <a:pt x="49212" y="0"/>
                  <a:pt x="25400" y="28575"/>
                </a:cubicBezTo>
                <a:cubicBezTo>
                  <a:pt x="1588" y="57150"/>
                  <a:pt x="0" y="141288"/>
                  <a:pt x="15875" y="180975"/>
                </a:cubicBezTo>
                <a:cubicBezTo>
                  <a:pt x="31750" y="220662"/>
                  <a:pt x="61913" y="254000"/>
                  <a:pt x="120650" y="266700"/>
                </a:cubicBezTo>
                <a:cubicBezTo>
                  <a:pt x="179388" y="279400"/>
                  <a:pt x="315913" y="268287"/>
                  <a:pt x="368300" y="257175"/>
                </a:cubicBezTo>
                <a:cubicBezTo>
                  <a:pt x="420687" y="246063"/>
                  <a:pt x="422275" y="227012"/>
                  <a:pt x="434975" y="200025"/>
                </a:cubicBezTo>
                <a:cubicBezTo>
                  <a:pt x="447675" y="173038"/>
                  <a:pt x="455612" y="120650"/>
                  <a:pt x="444500" y="95250"/>
                </a:cubicBezTo>
                <a:cubicBezTo>
                  <a:pt x="433388" y="69850"/>
                  <a:pt x="409575" y="60325"/>
                  <a:pt x="368300" y="47625"/>
                </a:cubicBezTo>
                <a:cubicBezTo>
                  <a:pt x="327025" y="34925"/>
                  <a:pt x="215900" y="12700"/>
                  <a:pt x="158750" y="9525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3-shopp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33272"/>
            <a:ext cx="9144000" cy="5624000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aseline="0" dirty="0" smtClean="0">
                <a:solidFill>
                  <a:srgbClr val="FF9900"/>
                </a:solidFill>
                <a:latin typeface="Arial Black" pitchFamily="34" charset="0"/>
              </a:rPr>
              <a:t>Shopping</a:t>
            </a:r>
            <a:endParaRPr lang="en-US" sz="5400" baseline="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936875" y="971550"/>
            <a:ext cx="455612" cy="279400"/>
          </a:xfrm>
          <a:custGeom>
            <a:avLst/>
            <a:gdLst>
              <a:gd name="connsiteX0" fmla="*/ 158750 w 455612"/>
              <a:gd name="connsiteY0" fmla="*/ 9525 h 279400"/>
              <a:gd name="connsiteX1" fmla="*/ 25400 w 455612"/>
              <a:gd name="connsiteY1" fmla="*/ 28575 h 279400"/>
              <a:gd name="connsiteX2" fmla="*/ 15875 w 455612"/>
              <a:gd name="connsiteY2" fmla="*/ 180975 h 279400"/>
              <a:gd name="connsiteX3" fmla="*/ 120650 w 455612"/>
              <a:gd name="connsiteY3" fmla="*/ 266700 h 279400"/>
              <a:gd name="connsiteX4" fmla="*/ 368300 w 455612"/>
              <a:gd name="connsiteY4" fmla="*/ 257175 h 279400"/>
              <a:gd name="connsiteX5" fmla="*/ 434975 w 455612"/>
              <a:gd name="connsiteY5" fmla="*/ 200025 h 279400"/>
              <a:gd name="connsiteX6" fmla="*/ 444500 w 455612"/>
              <a:gd name="connsiteY6" fmla="*/ 95250 h 279400"/>
              <a:gd name="connsiteX7" fmla="*/ 368300 w 455612"/>
              <a:gd name="connsiteY7" fmla="*/ 47625 h 279400"/>
              <a:gd name="connsiteX8" fmla="*/ 158750 w 455612"/>
              <a:gd name="connsiteY8" fmla="*/ 9525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612" h="279400">
                <a:moveTo>
                  <a:pt x="158750" y="9525"/>
                </a:moveTo>
                <a:cubicBezTo>
                  <a:pt x="101600" y="6350"/>
                  <a:pt x="49212" y="0"/>
                  <a:pt x="25400" y="28575"/>
                </a:cubicBezTo>
                <a:cubicBezTo>
                  <a:pt x="1588" y="57150"/>
                  <a:pt x="0" y="141288"/>
                  <a:pt x="15875" y="180975"/>
                </a:cubicBezTo>
                <a:cubicBezTo>
                  <a:pt x="31750" y="220662"/>
                  <a:pt x="61913" y="254000"/>
                  <a:pt x="120650" y="266700"/>
                </a:cubicBezTo>
                <a:cubicBezTo>
                  <a:pt x="179388" y="279400"/>
                  <a:pt x="315913" y="268287"/>
                  <a:pt x="368300" y="257175"/>
                </a:cubicBezTo>
                <a:cubicBezTo>
                  <a:pt x="420687" y="246063"/>
                  <a:pt x="422275" y="227012"/>
                  <a:pt x="434975" y="200025"/>
                </a:cubicBezTo>
                <a:cubicBezTo>
                  <a:pt x="447675" y="173038"/>
                  <a:pt x="455612" y="120650"/>
                  <a:pt x="444500" y="95250"/>
                </a:cubicBezTo>
                <a:cubicBezTo>
                  <a:pt x="433388" y="69850"/>
                  <a:pt x="409575" y="60325"/>
                  <a:pt x="368300" y="47625"/>
                </a:cubicBezTo>
                <a:cubicBezTo>
                  <a:pt x="327025" y="34925"/>
                  <a:pt x="215900" y="12700"/>
                  <a:pt x="158750" y="9525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3273"/>
            <a:ext cx="9145910" cy="452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aseline="0" dirty="0" smtClean="0">
                <a:solidFill>
                  <a:srgbClr val="FF9900"/>
                </a:solidFill>
                <a:latin typeface="Arial Black" pitchFamily="34" charset="0"/>
              </a:rPr>
              <a:t>Sports</a:t>
            </a:r>
            <a:endParaRPr lang="en-US" sz="5400" baseline="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973388" y="971550"/>
            <a:ext cx="455612" cy="279400"/>
          </a:xfrm>
          <a:custGeom>
            <a:avLst/>
            <a:gdLst>
              <a:gd name="connsiteX0" fmla="*/ 158750 w 455612"/>
              <a:gd name="connsiteY0" fmla="*/ 9525 h 279400"/>
              <a:gd name="connsiteX1" fmla="*/ 25400 w 455612"/>
              <a:gd name="connsiteY1" fmla="*/ 28575 h 279400"/>
              <a:gd name="connsiteX2" fmla="*/ 15875 w 455612"/>
              <a:gd name="connsiteY2" fmla="*/ 180975 h 279400"/>
              <a:gd name="connsiteX3" fmla="*/ 120650 w 455612"/>
              <a:gd name="connsiteY3" fmla="*/ 266700 h 279400"/>
              <a:gd name="connsiteX4" fmla="*/ 368300 w 455612"/>
              <a:gd name="connsiteY4" fmla="*/ 257175 h 279400"/>
              <a:gd name="connsiteX5" fmla="*/ 434975 w 455612"/>
              <a:gd name="connsiteY5" fmla="*/ 200025 h 279400"/>
              <a:gd name="connsiteX6" fmla="*/ 444500 w 455612"/>
              <a:gd name="connsiteY6" fmla="*/ 95250 h 279400"/>
              <a:gd name="connsiteX7" fmla="*/ 368300 w 455612"/>
              <a:gd name="connsiteY7" fmla="*/ 47625 h 279400"/>
              <a:gd name="connsiteX8" fmla="*/ 158750 w 455612"/>
              <a:gd name="connsiteY8" fmla="*/ 9525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612" h="279400">
                <a:moveTo>
                  <a:pt x="158750" y="9525"/>
                </a:moveTo>
                <a:cubicBezTo>
                  <a:pt x="101600" y="6350"/>
                  <a:pt x="49212" y="0"/>
                  <a:pt x="25400" y="28575"/>
                </a:cubicBezTo>
                <a:cubicBezTo>
                  <a:pt x="1588" y="57150"/>
                  <a:pt x="0" y="141288"/>
                  <a:pt x="15875" y="180975"/>
                </a:cubicBezTo>
                <a:cubicBezTo>
                  <a:pt x="31750" y="220662"/>
                  <a:pt x="61913" y="254000"/>
                  <a:pt x="120650" y="266700"/>
                </a:cubicBezTo>
                <a:cubicBezTo>
                  <a:pt x="179388" y="279400"/>
                  <a:pt x="315913" y="268287"/>
                  <a:pt x="368300" y="257175"/>
                </a:cubicBezTo>
                <a:cubicBezTo>
                  <a:pt x="420687" y="246063"/>
                  <a:pt x="422275" y="227012"/>
                  <a:pt x="434975" y="200025"/>
                </a:cubicBezTo>
                <a:cubicBezTo>
                  <a:pt x="447675" y="173038"/>
                  <a:pt x="455612" y="120650"/>
                  <a:pt x="444500" y="95250"/>
                </a:cubicBezTo>
                <a:cubicBezTo>
                  <a:pt x="433388" y="69850"/>
                  <a:pt x="409575" y="60325"/>
                  <a:pt x="368300" y="47625"/>
                </a:cubicBezTo>
                <a:cubicBezTo>
                  <a:pt x="327025" y="34925"/>
                  <a:pt x="215900" y="12700"/>
                  <a:pt x="158750" y="9525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386013" y="294005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baseline="0">
                <a:solidFill>
                  <a:srgbClr val="9AFC24"/>
                </a:solidFill>
                <a:latin typeface="Trebuchet MS" pitchFamily="34" charset="0"/>
              </a:rPr>
              <a:t>17%</a:t>
            </a:r>
            <a:endParaRPr lang="en-US" sz="1800" baseline="0">
              <a:solidFill>
                <a:srgbClr val="9AFC24"/>
              </a:solidFill>
              <a:latin typeface="Trebuchet MS" pitchFamily="34" charset="0"/>
            </a:endParaRPr>
          </a:p>
        </p:txBody>
      </p:sp>
      <p:sp>
        <p:nvSpPr>
          <p:cNvPr id="26" name="Left Brace 25"/>
          <p:cNvSpPr/>
          <p:nvPr/>
        </p:nvSpPr>
        <p:spPr bwMode="auto">
          <a:xfrm>
            <a:off x="2586325" y="2949445"/>
            <a:ext cx="146304" cy="777240"/>
          </a:xfrm>
          <a:prstGeom prst="leftBrace">
            <a:avLst/>
          </a:prstGeom>
          <a:noFill/>
          <a:ln w="19050" cap="flat" cmpd="sng" algn="ctr">
            <a:solidFill>
              <a:srgbClr val="9AFC2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>
              <a:latin typeface="Times" pitchFamily="18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5024726" y="1335796"/>
            <a:ext cx="137160" cy="4023360"/>
          </a:xfrm>
          <a:prstGeom prst="leftBrace">
            <a:avLst/>
          </a:prstGeom>
          <a:noFill/>
          <a:ln w="19050" cap="flat" cmpd="sng" algn="ctr">
            <a:solidFill>
              <a:srgbClr val="9AFC2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62488" y="2949575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baseline="0">
                <a:solidFill>
                  <a:srgbClr val="9AFC24"/>
                </a:solidFill>
                <a:latin typeface="Trebuchet MS" pitchFamily="34" charset="0"/>
              </a:rPr>
              <a:t>83%</a:t>
            </a:r>
            <a:endParaRPr lang="en-US" sz="1800" baseline="0">
              <a:solidFill>
                <a:srgbClr val="9AFC24"/>
              </a:solidFill>
              <a:latin typeface="Trebuchet MS" pitchFamily="34" charset="0"/>
            </a:endParaRP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2017713" y="3827463"/>
            <a:ext cx="5100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aseline="0">
                <a:solidFill>
                  <a:srgbClr val="9AFC24"/>
                </a:solidFill>
                <a:latin typeface="Trebuchet MS" pitchFamily="34" charset="0"/>
              </a:rPr>
              <a:t>iGoogle, primed cache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700" y="3406775"/>
            <a:ext cx="5076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latin typeface="Arial Black" pitchFamily="34" charset="0"/>
              </a:rPr>
              <a:t>the importance of frontend performance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2206625" y="1524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baseline="0">
                <a:solidFill>
                  <a:srgbClr val="9AFC24"/>
                </a:solidFill>
                <a:latin typeface="Trebuchet MS" pitchFamily="34" charset="0"/>
              </a:rPr>
              <a:t>9%</a:t>
            </a:r>
            <a:endParaRPr lang="en-US" sz="1800" baseline="0">
              <a:solidFill>
                <a:srgbClr val="9AFC24"/>
              </a:solidFill>
              <a:latin typeface="Trebuchet MS" pitchFamily="34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113" y="1992313"/>
            <a:ext cx="50768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5"/>
          <p:cNvSpPr/>
          <p:nvPr/>
        </p:nvSpPr>
        <p:spPr bwMode="auto">
          <a:xfrm>
            <a:off x="2398853" y="1712275"/>
            <a:ext cx="146304" cy="393192"/>
          </a:xfrm>
          <a:prstGeom prst="leftBrace">
            <a:avLst/>
          </a:prstGeom>
          <a:noFill/>
          <a:ln w="19050" cap="flat" cmpd="sng" algn="ctr">
            <a:solidFill>
              <a:srgbClr val="9AFC2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92D050"/>
              </a:solidFill>
              <a:latin typeface="Times" pitchFamily="18" charset="0"/>
            </a:endParaRPr>
          </a:p>
        </p:txBody>
      </p:sp>
      <p:sp>
        <p:nvSpPr>
          <p:cNvPr id="17" name="Left Brace 16"/>
          <p:cNvSpPr/>
          <p:nvPr/>
        </p:nvSpPr>
        <p:spPr bwMode="auto">
          <a:xfrm>
            <a:off x="4828289" y="-277904"/>
            <a:ext cx="137160" cy="4389120"/>
          </a:xfrm>
          <a:prstGeom prst="leftBrace">
            <a:avLst/>
          </a:prstGeom>
          <a:noFill/>
          <a:ln w="19050" cap="flat" cmpd="sng" algn="ctr">
            <a:solidFill>
              <a:srgbClr val="9AFC2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92D050"/>
              </a:solidFill>
              <a:latin typeface="Times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483100" y="1524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baseline="0">
                <a:solidFill>
                  <a:srgbClr val="9AFC24"/>
                </a:solidFill>
                <a:latin typeface="Trebuchet MS" pitchFamily="34" charset="0"/>
              </a:rPr>
              <a:t>91%</a:t>
            </a:r>
            <a:endParaRPr lang="en-US" sz="1800" baseline="0">
              <a:solidFill>
                <a:srgbClr val="9AFC24"/>
              </a:solidFill>
              <a:latin typeface="Trebuchet MS" pitchFamily="34" charset="0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017713" y="5791200"/>
            <a:ext cx="5100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aseline="0">
                <a:solidFill>
                  <a:srgbClr val="9AFC24"/>
                </a:solidFill>
                <a:latin typeface="Trebuchet MS" pitchFamily="34" charset="0"/>
              </a:rPr>
              <a:t>iGoogle, empty cache</a:t>
            </a:r>
          </a:p>
        </p:txBody>
      </p:sp>
      <p:sp>
        <p:nvSpPr>
          <p:cNvPr id="513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0" y="6243638"/>
            <a:ext cx="2667000" cy="461962"/>
          </a:xfrm>
        </p:spPr>
        <p:txBody>
          <a:bodyPr/>
          <a:lstStyle/>
          <a:p>
            <a:pPr marL="0" indent="0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266245" grpId="0"/>
      <p:bldP spid="266245" grpId="1"/>
      <p:bldP spid="18" grpId="0"/>
      <p:bldP spid="18" grpId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aseline="0" dirty="0" smtClean="0">
                <a:solidFill>
                  <a:srgbClr val="00B0F0"/>
                </a:solidFill>
                <a:latin typeface="Arial Black" pitchFamily="34" charset="0"/>
              </a:rPr>
              <a:t>Progressive Enhancement</a:t>
            </a:r>
            <a:endParaRPr lang="en-US" sz="6600" baseline="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" y="2843748"/>
            <a:ext cx="86868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deliver HTML</a:t>
            </a:r>
          </a:p>
          <a:p>
            <a:pPr algn="ctr"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defer JS</a:t>
            </a:r>
          </a:p>
          <a:p>
            <a:pPr algn="ctr"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avoid DOM</a:t>
            </a:r>
          </a:p>
          <a:p>
            <a:pPr algn="ctr"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decorate later</a:t>
            </a:r>
            <a:endParaRPr lang="en-US" sz="54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aseline="0" dirty="0" smtClean="0">
                <a:solidFill>
                  <a:srgbClr val="00B0F0"/>
                </a:solidFill>
                <a:latin typeface="Arial Black" pitchFamily="34" charset="0"/>
              </a:rPr>
              <a:t>Progressive Enhancement</a:t>
            </a:r>
            <a:endParaRPr lang="en-US" sz="6600" baseline="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" y="2843748"/>
            <a:ext cx="86868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aseline="0" dirty="0" smtClean="0">
                <a:solidFill>
                  <a:srgbClr val="00B0F0"/>
                </a:solidFill>
                <a:latin typeface="Arial Black" pitchFamily="34" charset="0"/>
                <a:sym typeface="Wingdings 3"/>
              </a:rPr>
              <a:t></a:t>
            </a:r>
            <a:endParaRPr lang="en-US" sz="8000" baseline="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en-AU" sz="8000" baseline="0" dirty="0" smtClean="0">
                <a:solidFill>
                  <a:srgbClr val="00B0F0"/>
                </a:solidFill>
                <a:latin typeface="Arial Black" pitchFamily="34" charset="0"/>
              </a:rPr>
              <a:t>Progressive Rendering</a:t>
            </a:r>
            <a:endParaRPr lang="en-US" sz="6600" baseline="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2843748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recent news</a:t>
            </a:r>
            <a:endParaRPr lang="en-US" sz="54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ursor-hand-17x22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990850"/>
            <a:ext cx="161925" cy="209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86000"/>
            <a:ext cx="4724400" cy="400109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softEdge rad="127000"/>
          </a:effectLst>
        </p:spPr>
        <p:txBody>
          <a:bodyPr wrap="square" lIns="274320" tIns="274320" rIns="274320" bIns="274320" rtlCol="0">
            <a:spAutoFit/>
          </a:bodyPr>
          <a:lstStyle/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finds BG images</a:t>
            </a:r>
          </a:p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groups into sprites</a:t>
            </a:r>
          </a:p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generates sprite</a:t>
            </a:r>
          </a:p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recomputes BG pos</a:t>
            </a:r>
          </a:p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injects into page</a:t>
            </a:r>
          </a:p>
          <a:p>
            <a:pPr marL="228600" indent="-228600"/>
            <a:endParaRPr lang="en-AU" sz="32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http://spriteme.org/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025081" y="5898291"/>
            <a:ext cx="3888260" cy="56841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0056" y="1399032"/>
            <a:ext cx="3848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381000"/>
            <a:ext cx="8763000" cy="157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AU" sz="5400" baseline="0" dirty="0" err="1" smtClean="0">
                <a:solidFill>
                  <a:schemeClr val="bg1"/>
                </a:solidFill>
                <a:latin typeface="Arial Black" pitchFamily="34" charset="0"/>
              </a:rPr>
              <a:t>Browserscope</a:t>
            </a:r>
            <a:endParaRPr lang="en-AU" sz="5400" baseline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AU" sz="5400" baseline="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314450"/>
            <a:ext cx="16287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souders\images\blog\har-firebu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5943600" cy="4171950"/>
          </a:xfrm>
          <a:prstGeom prst="rect">
            <a:avLst/>
          </a:prstGeom>
          <a:noFill/>
        </p:spPr>
      </p:pic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381000"/>
            <a:ext cx="8686800" cy="159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HTTP Archive Format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(HAR)</a:t>
            </a:r>
            <a:endParaRPr lang="en-US" sz="54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075" y="4305300"/>
            <a:ext cx="56483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 bwMode="auto">
          <a:xfrm>
            <a:off x="1278255" y="3684270"/>
            <a:ext cx="521970" cy="247650"/>
          </a:xfrm>
          <a:custGeom>
            <a:avLst/>
            <a:gdLst>
              <a:gd name="connsiteX0" fmla="*/ 230505 w 521970"/>
              <a:gd name="connsiteY0" fmla="*/ 7620 h 247650"/>
              <a:gd name="connsiteX1" fmla="*/ 36195 w 521970"/>
              <a:gd name="connsiteY1" fmla="*/ 30480 h 247650"/>
              <a:gd name="connsiteX2" fmla="*/ 36195 w 521970"/>
              <a:gd name="connsiteY2" fmla="*/ 190500 h 247650"/>
              <a:gd name="connsiteX3" fmla="*/ 253365 w 521970"/>
              <a:gd name="connsiteY3" fmla="*/ 247650 h 247650"/>
              <a:gd name="connsiteX4" fmla="*/ 470535 w 521970"/>
              <a:gd name="connsiteY4" fmla="*/ 190500 h 247650"/>
              <a:gd name="connsiteX5" fmla="*/ 493395 w 521970"/>
              <a:gd name="connsiteY5" fmla="*/ 87630 h 247650"/>
              <a:gd name="connsiteX6" fmla="*/ 299085 w 521970"/>
              <a:gd name="connsiteY6" fmla="*/ 190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0" h="247650">
                <a:moveTo>
                  <a:pt x="230505" y="7620"/>
                </a:moveTo>
                <a:cubicBezTo>
                  <a:pt x="149542" y="3810"/>
                  <a:pt x="68580" y="0"/>
                  <a:pt x="36195" y="30480"/>
                </a:cubicBezTo>
                <a:cubicBezTo>
                  <a:pt x="3810" y="60960"/>
                  <a:pt x="0" y="154305"/>
                  <a:pt x="36195" y="190500"/>
                </a:cubicBezTo>
                <a:cubicBezTo>
                  <a:pt x="72390" y="226695"/>
                  <a:pt x="180975" y="247650"/>
                  <a:pt x="253365" y="247650"/>
                </a:cubicBezTo>
                <a:cubicBezTo>
                  <a:pt x="325755" y="247650"/>
                  <a:pt x="430530" y="217170"/>
                  <a:pt x="470535" y="190500"/>
                </a:cubicBezTo>
                <a:cubicBezTo>
                  <a:pt x="510540" y="163830"/>
                  <a:pt x="521970" y="116205"/>
                  <a:pt x="493395" y="87630"/>
                </a:cubicBezTo>
                <a:cubicBezTo>
                  <a:pt x="464820" y="59055"/>
                  <a:pt x="381952" y="39052"/>
                  <a:pt x="299085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417570" y="4876800"/>
            <a:ext cx="1143000" cy="304800"/>
          </a:xfrm>
          <a:custGeom>
            <a:avLst/>
            <a:gdLst>
              <a:gd name="connsiteX0" fmla="*/ 230505 w 521970"/>
              <a:gd name="connsiteY0" fmla="*/ 7620 h 247650"/>
              <a:gd name="connsiteX1" fmla="*/ 36195 w 521970"/>
              <a:gd name="connsiteY1" fmla="*/ 30480 h 247650"/>
              <a:gd name="connsiteX2" fmla="*/ 36195 w 521970"/>
              <a:gd name="connsiteY2" fmla="*/ 190500 h 247650"/>
              <a:gd name="connsiteX3" fmla="*/ 253365 w 521970"/>
              <a:gd name="connsiteY3" fmla="*/ 247650 h 247650"/>
              <a:gd name="connsiteX4" fmla="*/ 470535 w 521970"/>
              <a:gd name="connsiteY4" fmla="*/ 190500 h 247650"/>
              <a:gd name="connsiteX5" fmla="*/ 493395 w 521970"/>
              <a:gd name="connsiteY5" fmla="*/ 87630 h 247650"/>
              <a:gd name="connsiteX6" fmla="*/ 299085 w 521970"/>
              <a:gd name="connsiteY6" fmla="*/ 190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0" h="247650">
                <a:moveTo>
                  <a:pt x="230505" y="7620"/>
                </a:moveTo>
                <a:cubicBezTo>
                  <a:pt x="149542" y="3810"/>
                  <a:pt x="68580" y="0"/>
                  <a:pt x="36195" y="30480"/>
                </a:cubicBezTo>
                <a:cubicBezTo>
                  <a:pt x="3810" y="60960"/>
                  <a:pt x="0" y="154305"/>
                  <a:pt x="36195" y="190500"/>
                </a:cubicBezTo>
                <a:cubicBezTo>
                  <a:pt x="72390" y="226695"/>
                  <a:pt x="180975" y="247650"/>
                  <a:pt x="253365" y="247650"/>
                </a:cubicBezTo>
                <a:cubicBezTo>
                  <a:pt x="325755" y="247650"/>
                  <a:pt x="430530" y="217170"/>
                  <a:pt x="470535" y="190500"/>
                </a:cubicBezTo>
                <a:cubicBezTo>
                  <a:pt x="510540" y="163830"/>
                  <a:pt x="521970" y="116205"/>
                  <a:pt x="493395" y="87630"/>
                </a:cubicBezTo>
                <a:cubicBezTo>
                  <a:pt x="464820" y="59055"/>
                  <a:pt x="381952" y="39052"/>
                  <a:pt x="299085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607945" y="2276475"/>
            <a:ext cx="1123950" cy="299085"/>
          </a:xfrm>
          <a:custGeom>
            <a:avLst/>
            <a:gdLst>
              <a:gd name="connsiteX0" fmla="*/ 683895 w 1123950"/>
              <a:gd name="connsiteY0" fmla="*/ 66675 h 299085"/>
              <a:gd name="connsiteX1" fmla="*/ 215265 w 1123950"/>
              <a:gd name="connsiteY1" fmla="*/ 43815 h 299085"/>
              <a:gd name="connsiteX2" fmla="*/ 43815 w 1123950"/>
              <a:gd name="connsiteY2" fmla="*/ 112395 h 299085"/>
              <a:gd name="connsiteX3" fmla="*/ 78105 w 1123950"/>
              <a:gd name="connsiteY3" fmla="*/ 226695 h 299085"/>
              <a:gd name="connsiteX4" fmla="*/ 512445 w 1123950"/>
              <a:gd name="connsiteY4" fmla="*/ 272415 h 299085"/>
              <a:gd name="connsiteX5" fmla="*/ 992505 w 1123950"/>
              <a:gd name="connsiteY5" fmla="*/ 272415 h 299085"/>
              <a:gd name="connsiteX6" fmla="*/ 1083945 w 1123950"/>
              <a:gd name="connsiteY6" fmla="*/ 112395 h 299085"/>
              <a:gd name="connsiteX7" fmla="*/ 752475 w 1123950"/>
              <a:gd name="connsiteY7" fmla="*/ 9525 h 299085"/>
              <a:gd name="connsiteX8" fmla="*/ 489585 w 1123950"/>
              <a:gd name="connsiteY8" fmla="*/ 5524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950" h="299085">
                <a:moveTo>
                  <a:pt x="683895" y="66675"/>
                </a:moveTo>
                <a:cubicBezTo>
                  <a:pt x="502920" y="51435"/>
                  <a:pt x="321945" y="36195"/>
                  <a:pt x="215265" y="43815"/>
                </a:cubicBezTo>
                <a:cubicBezTo>
                  <a:pt x="108585" y="51435"/>
                  <a:pt x="66675" y="81915"/>
                  <a:pt x="43815" y="112395"/>
                </a:cubicBezTo>
                <a:cubicBezTo>
                  <a:pt x="20955" y="142875"/>
                  <a:pt x="0" y="200025"/>
                  <a:pt x="78105" y="226695"/>
                </a:cubicBezTo>
                <a:cubicBezTo>
                  <a:pt x="156210" y="253365"/>
                  <a:pt x="360045" y="264795"/>
                  <a:pt x="512445" y="272415"/>
                </a:cubicBezTo>
                <a:cubicBezTo>
                  <a:pt x="664845" y="280035"/>
                  <a:pt x="897255" y="299085"/>
                  <a:pt x="992505" y="272415"/>
                </a:cubicBezTo>
                <a:cubicBezTo>
                  <a:pt x="1087755" y="245745"/>
                  <a:pt x="1123950" y="156210"/>
                  <a:pt x="1083945" y="112395"/>
                </a:cubicBezTo>
                <a:cubicBezTo>
                  <a:pt x="1043940" y="68580"/>
                  <a:pt x="851535" y="19050"/>
                  <a:pt x="752475" y="9525"/>
                </a:cubicBezTo>
                <a:cubicBezTo>
                  <a:pt x="653415" y="0"/>
                  <a:pt x="571500" y="27622"/>
                  <a:pt x="489585" y="55245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4" name="Straight Arrow Connector 13"/>
          <p:cNvCxnSpPr>
            <a:stCxn id="8" idx="5"/>
          </p:cNvCxnSpPr>
          <p:nvPr/>
        </p:nvCxnSpPr>
        <p:spPr bwMode="auto">
          <a:xfrm flipV="1">
            <a:off x="1771650" y="2514600"/>
            <a:ext cx="880110" cy="1257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381000"/>
            <a:ext cx="8763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@font-face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AU" sz="5400" baseline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blocks rendering in IE if below SCRIPT tag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declare above all SCRIPTs</a:t>
            </a:r>
            <a:endParaRPr lang="en-US" sz="44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588" y="4238625"/>
            <a:ext cx="6600825" cy="2466975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9" name="Group 4"/>
          <p:cNvGraphicFramePr>
            <a:graphicFrameLocks noGrp="1"/>
          </p:cNvGraphicFramePr>
          <p:nvPr/>
        </p:nvGraphicFramePr>
        <p:xfrm>
          <a:off x="381000" y="1203325"/>
          <a:ext cx="8534400" cy="5572129"/>
        </p:xfrm>
        <a:graphic>
          <a:graphicData uri="http://schemas.openxmlformats.org/drawingml/2006/table">
            <a:tbl>
              <a:tblPr/>
              <a:tblGrid>
                <a:gridCol w="2971800"/>
                <a:gridCol w="914400"/>
                <a:gridCol w="1447800"/>
                <a:gridCol w="1295400"/>
                <a:gridCol w="838200"/>
                <a:gridCol w="106680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YSlow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Page Speed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Pagetest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VRTA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neXpert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combine JS &amp; CSS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use CSS sprites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use a CDN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set Expires in the future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gzip text responses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put CSS at the top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put JS at the bottom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avoid CSS expressions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make JS &amp; CSS external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reduce DNS lookups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minify JS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avoid redirects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remove dupe scripts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remove ETags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900" name="Group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 smtClean="0">
                <a:solidFill>
                  <a:srgbClr val="00B0F0"/>
                </a:solidFill>
                <a:latin typeface="Arial Black" pitchFamily="34" charset="0"/>
              </a:rPr>
              <a:t>performance </a:t>
            </a:r>
            <a:r>
              <a:rPr lang="en-AU" b="0" dirty="0" err="1" smtClean="0">
                <a:solidFill>
                  <a:srgbClr val="00B0F0"/>
                </a:solidFill>
                <a:latin typeface="Arial Black" pitchFamily="34" charset="0"/>
              </a:rPr>
              <a:t>analyzers</a:t>
            </a:r>
            <a:r>
              <a:rPr lang="en-AU" b="0" dirty="0" smtClean="0">
                <a:solidFill>
                  <a:srgbClr val="00B0F0"/>
                </a:solidFill>
                <a:latin typeface="Arial Black" pitchFamily="34" charset="0"/>
              </a:rPr>
              <a:t> (HPWS)</a:t>
            </a:r>
            <a:endParaRPr lang="en-US" b="0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 smtClean="0">
                <a:solidFill>
                  <a:srgbClr val="00B0F0"/>
                </a:solidFill>
                <a:latin typeface="Arial Black" pitchFamily="34" charset="0"/>
              </a:rPr>
              <a:t>performance </a:t>
            </a:r>
            <a:r>
              <a:rPr lang="en-AU" b="0" dirty="0" err="1" smtClean="0">
                <a:solidFill>
                  <a:srgbClr val="00B0F0"/>
                </a:solidFill>
                <a:latin typeface="Arial Black" pitchFamily="34" charset="0"/>
              </a:rPr>
              <a:t>analyzers</a:t>
            </a:r>
            <a:r>
              <a:rPr lang="en-AU" b="0" dirty="0" smtClean="0">
                <a:solidFill>
                  <a:srgbClr val="00B0F0"/>
                </a:solidFill>
                <a:latin typeface="Arial Black" pitchFamily="34" charset="0"/>
              </a:rPr>
              <a:t> (EFWS)</a:t>
            </a:r>
            <a:endParaRPr lang="en-US" b="0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  <p:graphicFrame>
        <p:nvGraphicFramePr>
          <p:cNvPr id="81923" name="Group 4"/>
          <p:cNvGraphicFramePr>
            <a:graphicFrameLocks noGrp="1"/>
          </p:cNvGraphicFramePr>
          <p:nvPr/>
        </p:nvGraphicFramePr>
        <p:xfrm>
          <a:off x="381000" y="1203325"/>
          <a:ext cx="8534400" cy="4462465"/>
        </p:xfrm>
        <a:graphic>
          <a:graphicData uri="http://schemas.openxmlformats.org/drawingml/2006/table">
            <a:tbl>
              <a:tblPr/>
              <a:tblGrid>
                <a:gridCol w="2971800"/>
                <a:gridCol w="914400"/>
                <a:gridCol w="1447800"/>
                <a:gridCol w="1295400"/>
                <a:gridCol w="838200"/>
                <a:gridCol w="106680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YSlow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Page Speed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Pagetest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VRTA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neXpert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don't block UI thread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split JS payload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load scripts async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inline JS b4 stylesheet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write efficient JS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min. uncompressed size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optimize images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shard domains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flush the document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avoid iframes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simplify CSS selectors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04" name="Group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 smtClean="0">
                <a:solidFill>
                  <a:srgbClr val="00B0F0"/>
                </a:solidFill>
                <a:latin typeface="Arial Black" pitchFamily="34" charset="0"/>
              </a:rPr>
              <a:t>performance </a:t>
            </a:r>
            <a:r>
              <a:rPr lang="en-AU" b="0" dirty="0" err="1" smtClean="0">
                <a:solidFill>
                  <a:srgbClr val="00B0F0"/>
                </a:solidFill>
                <a:latin typeface="Arial Black" pitchFamily="34" charset="0"/>
              </a:rPr>
              <a:t>analyzers</a:t>
            </a:r>
            <a:r>
              <a:rPr lang="en-AU" b="0" dirty="0" smtClean="0">
                <a:solidFill>
                  <a:srgbClr val="00B0F0"/>
                </a:solidFill>
                <a:latin typeface="Arial Black" pitchFamily="34" charset="0"/>
              </a:rPr>
              <a:t> (other)</a:t>
            </a:r>
            <a:endParaRPr lang="en-US" b="0" dirty="0" smtClean="0">
              <a:solidFill>
                <a:srgbClr val="00B0F0"/>
              </a:solidFill>
              <a:latin typeface="Arial Black" pitchFamily="34" charset="0"/>
            </a:endParaRPr>
          </a:p>
        </p:txBody>
      </p:sp>
      <p:graphicFrame>
        <p:nvGraphicFramePr>
          <p:cNvPr id="82947" name="Group 4"/>
          <p:cNvGraphicFramePr>
            <a:graphicFrameLocks noGrp="1"/>
          </p:cNvGraphicFramePr>
          <p:nvPr/>
        </p:nvGraphicFramePr>
        <p:xfrm>
          <a:off x="381000" y="1203325"/>
          <a:ext cx="8534400" cy="5202241"/>
        </p:xfrm>
        <a:graphic>
          <a:graphicData uri="http://schemas.openxmlformats.org/drawingml/2006/table">
            <a:tbl>
              <a:tblPr/>
              <a:tblGrid>
                <a:gridCol w="2971800"/>
                <a:gridCol w="914400"/>
                <a:gridCol w="1447800"/>
                <a:gridCol w="1295400"/>
                <a:gridCol w="838200"/>
                <a:gridCol w="106680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YSlow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Page Speed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Pagetest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VRTA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/>
                        </a:rPr>
                        <a:t>neXpert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/>
                      </a:endParaRP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use persistent conns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reduce cookies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avoid net congestion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increase MTU, TCP win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avoid server congestion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remove unused CSS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specify image dims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use GET for Ajax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reduce DOM elements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avoid 404 errors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avoid Alpha filters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don't scale images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optimize favicon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2.0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42" name="Group 4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5467442_4773ad11c0_b"/>
          <p:cNvPicPr>
            <a:picLocks noChangeAspect="1" noChangeArrowheads="1"/>
          </p:cNvPicPr>
          <p:nvPr/>
        </p:nvPicPr>
        <p:blipFill>
          <a:blip r:embed="rId3" cstate="print">
            <a:lum bright="64000" contrast="-86000"/>
          </a:blip>
          <a:srcRect/>
          <a:stretch>
            <a:fillRect/>
          </a:stretch>
        </p:blipFill>
        <p:spPr bwMode="auto">
          <a:xfrm>
            <a:off x="-31750" y="-609600"/>
            <a:ext cx="9220200" cy="869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2590800"/>
            <a:ext cx="312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cap="small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14 Rules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67000" y="0"/>
            <a:ext cx="67818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Make fewer HTTP requests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Use a CDN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Add an Expires header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Gzip</a:t>
            </a: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 components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Put stylesheets at the top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Put scripts at the bottom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Avoid CSS expressions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Make JS and CSS external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Reduce DNS lookups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Minify JS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Avoid redirects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Remove duplicate scripts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Configure </a:t>
            </a:r>
            <a:r>
              <a:rPr lang="en-US" sz="3000" kern="0" cap="small" baseline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ETags</a:t>
            </a:r>
            <a:endParaRPr lang="en-US" sz="3000" kern="0" cap="small" baseline="0" dirty="0">
              <a:solidFill>
                <a:schemeClr val="accent4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Make AJAX cacheable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6482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focus on the frontend</a:t>
            </a:r>
          </a:p>
          <a:p>
            <a:pPr eaLnBrk="1" hangingPunct="1">
              <a:spcBef>
                <a:spcPts val="2400"/>
              </a:spcBef>
            </a:pPr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run YSlow</a:t>
            </a:r>
            <a:endParaRPr lang="en-US" sz="4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    and Page Speed!</a:t>
            </a:r>
          </a:p>
          <a:p>
            <a:pPr eaLnBrk="1" hangingPunct="1">
              <a:spcBef>
                <a:spcPts val="2400"/>
              </a:spcBef>
            </a:pPr>
            <a:r>
              <a:rPr lang="en-AU" sz="4400" dirty="0" smtClean="0">
                <a:solidFill>
                  <a:schemeClr val="bg1"/>
                </a:solidFill>
                <a:latin typeface="Arial Black" pitchFamily="34" charset="0"/>
              </a:rPr>
              <a:t>progressive enhancement </a:t>
            </a:r>
            <a:r>
              <a:rPr lang="en-AU" sz="4400" dirty="0" smtClean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 progressive </a:t>
            </a:r>
            <a:r>
              <a:rPr lang="en-AU" sz="4400" dirty="0" smtClean="0">
                <a:solidFill>
                  <a:schemeClr val="bg1"/>
                </a:solidFill>
                <a:latin typeface="Arial Black" pitchFamily="34" charset="0"/>
              </a:rPr>
              <a:t>rendering</a:t>
            </a:r>
            <a:endParaRPr lang="en-US" sz="44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68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7200" b="0" dirty="0" smtClean="0">
                <a:latin typeface="Arial Black" pitchFamily="34" charset="0"/>
              </a:rPr>
              <a:t>takeaways</a:t>
            </a:r>
            <a:endParaRPr lang="en-US" sz="7200" b="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9144000" cy="4675960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4200"/>
              </a:spcBef>
            </a:pPr>
            <a:r>
              <a:rPr lang="en-AU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SPEED is the next competitive advantage</a:t>
            </a:r>
          </a:p>
          <a:p>
            <a:pPr marL="0" indent="0" eaLnBrk="1" hangingPunct="1">
              <a:spcBef>
                <a:spcPts val="4200"/>
              </a:spcBef>
            </a:pPr>
            <a:r>
              <a:rPr lang="en-AU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use it</a:t>
            </a:r>
          </a:p>
          <a:p>
            <a:pPr marL="0" indent="0" eaLnBrk="1" hangingPunct="1">
              <a:lnSpc>
                <a:spcPct val="80000"/>
              </a:lnSpc>
              <a:spcBef>
                <a:spcPts val="4200"/>
              </a:spcBef>
            </a:pPr>
            <a:r>
              <a:rPr lang="en-AU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...before someone else does</a:t>
            </a:r>
            <a:endParaRPr lang="en-US" sz="7200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2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5200650"/>
            <a:ext cx="9144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200" kern="0" baseline="0" dirty="0">
                <a:solidFill>
                  <a:schemeClr val="bg1"/>
                </a:solidFill>
                <a:latin typeface="+mn-lt"/>
              </a:rPr>
              <a:t>Steve Souders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kern="0" baseline="0" dirty="0">
                <a:solidFill>
                  <a:schemeClr val="bg1"/>
                </a:solidFill>
                <a:latin typeface="+mn-lt"/>
              </a:rPr>
              <a:t>souders@google.com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AU" sz="2000" i="1" kern="0" baseline="0" dirty="0">
                <a:solidFill>
                  <a:schemeClr val="bg1"/>
                </a:solidFill>
                <a:latin typeface="+mn-lt"/>
              </a:rPr>
              <a:t>http://</a:t>
            </a:r>
            <a:r>
              <a:rPr lang="en-AU" sz="2000" i="1" kern="0" baseline="0" dirty="0" smtClean="0">
                <a:solidFill>
                  <a:schemeClr val="bg1"/>
                </a:solidFill>
                <a:latin typeface="+mn-lt"/>
              </a:rPr>
              <a:t>stevesouders.com/docs/speedgeeks-20091026.pptx &amp; .zip</a:t>
            </a:r>
            <a:endParaRPr lang="en-AU" sz="2000" i="1" kern="0" baseline="0" dirty="0">
              <a:solidFill>
                <a:schemeClr val="bg1"/>
              </a:solidFill>
              <a:latin typeface="+mn-lt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30000"/>
              </a:spcBef>
              <a:defRPr/>
            </a:pPr>
            <a:endParaRPr lang="en-US" kern="0" baseline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52400"/>
            <a:ext cx="9144000" cy="6858000"/>
          </a:xfrm>
          <a:prstGeom prst="rect">
            <a:avLst/>
          </a:prstGeom>
        </p:spPr>
        <p:txBody>
          <a:bodyPr/>
          <a:lstStyle/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Google, Bing biz metrics: http://en.oreilly.com/velocity2009/public/schedule/detail/8523 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Yahoo! biz metrics: http://www.slideshare.net/stoyan/yslow-20-presentation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Shopzilla biz metrics: http://en.oreilly.com/velocity2009/public/schedule/detail/7709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Netflix outbound traffic: http://en.oreilly.com/velocity2008/public/schedule/detail/3632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Google, Bing charts: http://www.watchingwebsites.com/archives/proof-that-speeding-up-websites-improves-online-business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Aptimize</a:t>
            </a: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WAX: http://blogs.msdn.com/sharepoint/archive/2009/09/28/how-we-did-it-speeding-up-sharepoint-microsoft-com.aspx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Strangeloop</a:t>
            </a: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Networks: http://www.watchingwebsites.com/archives/proof-that-speeding-up-websites-improves-online-business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SproutCore</a:t>
            </a: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http://blog.sproutcore.com/post/196959232/how-sproutcore-makes-your-app-run-faster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 Archive Format: http://www.stevesouders.com/blog/2009/10/19/http-archive-specification-firebug-and-httpwatch/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2000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@font-face: http://www.stevesouders.com/blog/2009/10/13/font-face-and-performance/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b="0" dirty="0" smtClean="0">
                <a:latin typeface="Arial Black" pitchFamily="34" charset="0"/>
              </a:rPr>
              <a:t>Even Faster Web Sites</a:t>
            </a:r>
            <a:endParaRPr lang="en-US" b="0" dirty="0" smtClean="0"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19188"/>
            <a:ext cx="86106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US" sz="2200" kern="0" baseline="0" dirty="0">
                <a:solidFill>
                  <a:schemeClr val="accent3"/>
                </a:solidFill>
                <a:latin typeface="+mn-lt"/>
              </a:rPr>
              <a:t>Splitting the initial payload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Loading scripts without blocking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Coupling asynchronous scripts</a:t>
            </a:r>
            <a:endParaRPr lang="en-US" sz="2200" kern="0" baseline="0" dirty="0">
              <a:solidFill>
                <a:schemeClr val="accent3"/>
              </a:solidFill>
              <a:latin typeface="+mn-lt"/>
            </a:endParaRP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US" sz="2200" kern="0" baseline="0" dirty="0">
                <a:solidFill>
                  <a:schemeClr val="accent3"/>
                </a:solidFill>
                <a:latin typeface="+mn-lt"/>
              </a:rPr>
              <a:t>Positioning inline scripts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Sharding dominant domains</a:t>
            </a:r>
            <a:endParaRPr lang="en-US" sz="2200" kern="0" baseline="0" dirty="0">
              <a:solidFill>
                <a:schemeClr val="accent3"/>
              </a:solidFill>
              <a:latin typeface="+mn-lt"/>
            </a:endParaRP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Flushing the document early</a:t>
            </a:r>
            <a:endParaRPr lang="en-US" sz="2200" kern="0" baseline="0" dirty="0">
              <a:solidFill>
                <a:schemeClr val="accent3"/>
              </a:solidFill>
              <a:latin typeface="+mn-lt"/>
            </a:endParaRP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Using iframes sparingly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Simplifying CSS Selectors</a:t>
            </a:r>
          </a:p>
          <a:p>
            <a:pPr marL="511175" indent="-511175" eaLnBrk="1" hangingPunct="1">
              <a:spcBef>
                <a:spcPts val="12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Understanding Ajax performance..........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Doug Crockford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Creating responsive web apps............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Ben Galbraith, Dion Almaer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Writing efficient JavaScript.............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Nicholas Zakas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Scaling with Comet.....................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Dylan Schiemann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Going beyond </a:t>
            </a:r>
            <a:r>
              <a:rPr lang="en-AU" sz="2200" kern="0" baseline="0" dirty="0" err="1">
                <a:solidFill>
                  <a:schemeClr val="accent3"/>
                </a:solidFill>
                <a:latin typeface="+mn-lt"/>
              </a:rPr>
              <a:t>gzipping</a:t>
            </a: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...............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Tony Gentilcore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Optimizing images...................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Stoyan Stefanov, Nicole Sullivan</a:t>
            </a:r>
            <a:endParaRPr lang="en-US" sz="2200" i="1" kern="0" baseline="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1149350"/>
            <a:ext cx="86868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aseline="0" dirty="0">
                <a:solidFill>
                  <a:srgbClr val="9AFC24"/>
                </a:solidFill>
                <a:latin typeface="Arial Black" pitchFamily="34" charset="0"/>
              </a:rPr>
              <a:t>Google</a:t>
            </a:r>
          </a:p>
          <a:p>
            <a:pPr algn="ctr"/>
            <a:r>
              <a:rPr lang="en-US" sz="8000" baseline="0" dirty="0">
                <a:solidFill>
                  <a:srgbClr val="9AFC24"/>
                </a:solidFill>
                <a:latin typeface="Arial Black" pitchFamily="34" charset="0"/>
              </a:rPr>
              <a:t>+ 0.4 sec</a:t>
            </a:r>
          </a:p>
          <a:p>
            <a:pPr algn="ctr"/>
            <a:r>
              <a:rPr lang="en-US" sz="7200" baseline="0" dirty="0">
                <a:solidFill>
                  <a:srgbClr val="9AFC24"/>
                </a:solidFill>
                <a:latin typeface="Arial Black" pitchFamily="34" charset="0"/>
              </a:rPr>
              <a:t>searches </a:t>
            </a:r>
            <a:r>
              <a:rPr lang="en-US" sz="7200" baseline="0" dirty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 </a:t>
            </a:r>
            <a:r>
              <a:rPr lang="en-US" sz="7200" baseline="0" dirty="0">
                <a:solidFill>
                  <a:srgbClr val="9AFC24"/>
                </a:solidFill>
                <a:latin typeface="Arial Black" pitchFamily="34" charset="0"/>
              </a:rPr>
              <a:t>0.6%</a:t>
            </a:r>
            <a:endParaRPr lang="en-US" sz="8000" baseline="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10731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aseline="0">
                <a:solidFill>
                  <a:srgbClr val="CC00FF"/>
                </a:solidFill>
                <a:latin typeface="Arial Black" pitchFamily="34" charset="0"/>
              </a:rPr>
              <a:t>Yahoo!</a:t>
            </a:r>
          </a:p>
          <a:p>
            <a:pPr algn="ctr"/>
            <a:r>
              <a:rPr lang="en-US" sz="8000" baseline="0">
                <a:solidFill>
                  <a:srgbClr val="CC00FF"/>
                </a:solidFill>
                <a:latin typeface="Arial Black" pitchFamily="34" charset="0"/>
              </a:rPr>
              <a:t>+ 0.4 sec</a:t>
            </a:r>
          </a:p>
          <a:p>
            <a:pPr algn="ctr"/>
            <a:r>
              <a:rPr lang="en-US" sz="7200" baseline="0">
                <a:solidFill>
                  <a:srgbClr val="CC00FF"/>
                </a:solidFill>
                <a:latin typeface="Arial Black" pitchFamily="34" charset="0"/>
              </a:rPr>
              <a:t>traffic </a:t>
            </a:r>
            <a:r>
              <a:rPr lang="en-US" sz="8000" baseline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 </a:t>
            </a:r>
            <a:r>
              <a:rPr lang="en-US" sz="8000" baseline="0">
                <a:solidFill>
                  <a:srgbClr val="CC00FF"/>
                </a:solidFill>
                <a:latin typeface="Arial Black" pitchFamily="34" charset="0"/>
              </a:rPr>
              <a:t>5-9%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2400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aseline="0">
                <a:solidFill>
                  <a:srgbClr val="FA54A7"/>
                </a:solidFill>
                <a:latin typeface="Arial Black" pitchFamily="34" charset="0"/>
              </a:rPr>
              <a:t>Bing</a:t>
            </a:r>
            <a:endParaRPr lang="en-US" sz="8000" baseline="0">
              <a:solidFill>
                <a:srgbClr val="FA54A7"/>
              </a:solidFill>
              <a:latin typeface="Arial Black" pitchFamily="34" charset="0"/>
            </a:endParaRPr>
          </a:p>
          <a:p>
            <a:pPr algn="ctr"/>
            <a:r>
              <a:rPr lang="en-US" sz="8000" baseline="0">
                <a:solidFill>
                  <a:srgbClr val="FA54A7"/>
                </a:solidFill>
                <a:latin typeface="Arial Black" pitchFamily="34" charset="0"/>
              </a:rPr>
              <a:t>+2 sec</a:t>
            </a:r>
          </a:p>
          <a:p>
            <a:pPr algn="ctr"/>
            <a:r>
              <a:rPr lang="en-US" sz="8000" baseline="0">
                <a:solidFill>
                  <a:srgbClr val="FA54A7"/>
                </a:solidFill>
                <a:latin typeface="Arial Black" pitchFamily="34" charset="0"/>
              </a:rPr>
              <a:t>revenue </a:t>
            </a:r>
            <a:r>
              <a:rPr lang="en-US" sz="8000" baseline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 </a:t>
            </a:r>
            <a:r>
              <a:rPr lang="en-US" sz="8000" baseline="0">
                <a:solidFill>
                  <a:srgbClr val="FA54A7"/>
                </a:solidFill>
                <a:latin typeface="Arial Black" pitchFamily="34" charset="0"/>
              </a:rPr>
              <a:t>4.3%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005_external2_ppt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2005_external2_pp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005_external2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exceptional-performance-template</Template>
  <TotalTime>18891</TotalTime>
  <Words>1286</Words>
  <Application>Microsoft Office PowerPoint</Application>
  <PresentationFormat>On-screen Show (4:3)</PresentationFormat>
  <Paragraphs>411</Paragraphs>
  <Slides>53</Slides>
  <Notes>36</Notes>
  <HiddenSlides>8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2005_external2_ppt</vt:lpstr>
      <vt:lpstr>Slide 1</vt:lpstr>
      <vt:lpstr>Slide 2</vt:lpstr>
      <vt:lpstr>Slide 3</vt:lpstr>
      <vt:lpstr>the importance of frontend performance</vt:lpstr>
      <vt:lpstr>14 Rules</vt:lpstr>
      <vt:lpstr>Even Faster Web Sites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performance analyzers (HPWS)</vt:lpstr>
      <vt:lpstr>performance analyzers (EFWS)</vt:lpstr>
      <vt:lpstr>performance analyzers (other)</vt:lpstr>
      <vt:lpstr>takeaways</vt:lpstr>
      <vt:lpstr>Slide 51</vt:lpstr>
      <vt:lpstr>Slide 52</vt:lpstr>
      <vt:lpstr>Slide 53</vt:lpstr>
    </vt:vector>
  </TitlesOfParts>
  <Company>Yahoo!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Web Sites  14 rules for faster-loading pages</dc:title>
  <dc:creator>Yahoo!</dc:creator>
  <cp:lastModifiedBy>Steve Souders</cp:lastModifiedBy>
  <cp:revision>814</cp:revision>
  <dcterms:created xsi:type="dcterms:W3CDTF">2007-04-05T16:49:12Z</dcterms:created>
  <dcterms:modified xsi:type="dcterms:W3CDTF">2009-10-26T05:44:34Z</dcterms:modified>
</cp:coreProperties>
</file>